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7" r:id="rId2"/>
    <p:sldId id="266" r:id="rId3"/>
    <p:sldId id="276" r:id="rId4"/>
    <p:sldId id="268" r:id="rId5"/>
    <p:sldId id="270" r:id="rId6"/>
    <p:sldId id="273" r:id="rId7"/>
    <p:sldId id="272" r:id="rId8"/>
    <p:sldId id="274" r:id="rId9"/>
    <p:sldId id="271" r:id="rId10"/>
    <p:sldId id="259" r:id="rId11"/>
    <p:sldId id="260" r:id="rId12"/>
    <p:sldId id="269" r:id="rId13"/>
    <p:sldId id="257" r:id="rId14"/>
    <p:sldId id="258" r:id="rId15"/>
    <p:sldId id="256" r:id="rId16"/>
    <p:sldId id="278"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B7B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19DE1-5CAD-4DC6-BF87-D0768C2996CE}"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A3869-CA9B-4072-89E8-D9318457F937}" type="slidenum">
              <a:rPr lang="en-US" smtClean="0"/>
              <a:t>‹#›</a:t>
            </a:fld>
            <a:endParaRPr lang="en-US"/>
          </a:p>
        </p:txBody>
      </p:sp>
    </p:spTree>
    <p:extLst>
      <p:ext uri="{BB962C8B-B14F-4D97-AF65-F5344CB8AC3E}">
        <p14:creationId xmlns:p14="http://schemas.microsoft.com/office/powerpoint/2010/main" val="275593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A3869-CA9B-4072-89E8-D9318457F937}" type="slidenum">
              <a:rPr lang="en-US" smtClean="0"/>
              <a:t>6</a:t>
            </a:fld>
            <a:endParaRPr lang="en-US"/>
          </a:p>
        </p:txBody>
      </p:sp>
    </p:spTree>
    <p:extLst>
      <p:ext uri="{BB962C8B-B14F-4D97-AF65-F5344CB8AC3E}">
        <p14:creationId xmlns:p14="http://schemas.microsoft.com/office/powerpoint/2010/main" val="426841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career.uga.ed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ranklin.uga.edu/majors-degrees"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hyperlink" Target="https://bulletin.uga.edu/UniversityInfoHome" TargetMode="External"/><Relationship Id="rId3" Type="http://schemas.openxmlformats.org/officeDocument/2006/relationships/hyperlink" Target="https://bulletin.uga.edu/" TargetMode="External"/><Relationship Id="rId7" Type="http://schemas.openxmlformats.org/officeDocument/2006/relationships/hyperlink" Target="https://bulletin.uga.edu/CertDisplay/1"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bulletin.uga.edu/MinorDisplay/1" TargetMode="External"/><Relationship Id="rId5" Type="http://schemas.openxmlformats.org/officeDocument/2006/relationships/hyperlink" Target="https://bulletin.uga.edu/CoursesHome" TargetMode="External"/><Relationship Id="rId4" Type="http://schemas.openxmlformats.org/officeDocument/2006/relationships/hyperlink" Target="https://bulletin.uga.edu/MajorsHome"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3.tmp"/><Relationship Id="rId7" Type="http://schemas.openxmlformats.org/officeDocument/2006/relationships/image" Target="../media/image27.tm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tmp"/><Relationship Id="rId11" Type="http://schemas.openxmlformats.org/officeDocument/2006/relationships/hyperlink" Target="https://www1.admissions.uga.edu/transfer_equiv/TransferEquiv/Index" TargetMode="External"/><Relationship Id="rId5" Type="http://schemas.openxmlformats.org/officeDocument/2006/relationships/image" Target="../media/image25.tmp"/><Relationship Id="rId10" Type="http://schemas.openxmlformats.org/officeDocument/2006/relationships/hyperlink" Target="https://reg.uga.edu/students/credit-from-testing/ib-equivalhttps:/reg.uga.edu/students/credit-from-testing/ib-equivalences/ences/" TargetMode="External"/><Relationship Id="rId4" Type="http://schemas.openxmlformats.org/officeDocument/2006/relationships/image" Target="../media/image24.tmp"/><Relationship Id="rId9" Type="http://schemas.openxmlformats.org/officeDocument/2006/relationships/hyperlink" Target="https://reg.uga.edu/students/credit-from-testing/ap-equivalenc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dae.uga.edu/" TargetMode="External"/><Relationship Id="rId7" Type="http://schemas.openxmlformats.org/officeDocument/2006/relationships/hyperlink" Target="https://ppao.uga.ed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rom.uga.edu/conversation-groups-and-language-tables" TargetMode="External"/><Relationship Id="rId5" Type="http://schemas.openxmlformats.org/officeDocument/2006/relationships/hyperlink" Target="https://www.math.uga.edu/study-hall-and-tutoring-0" TargetMode="External"/><Relationship Id="rId4" Type="http://schemas.openxmlformats.org/officeDocument/2006/relationships/hyperlink" Target="https://uga.mywconline.com/" TargetMode="External"/><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oir.uga.edu/factboo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ranklin.uga.edu/accomplishments"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osas.franklin.uga.edu/franklin-college-degree-requirements"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hyperlink" Target="https://www.franklin.uga.edu/microbiology-also-offered-griffin-bs" TargetMode="External"/><Relationship Id="rId3" Type="http://schemas.openxmlformats.org/officeDocument/2006/relationships/hyperlink" Target="https://www.franklin.uga.edu/biochemistry-and-molecular-biology-bs" TargetMode="External"/><Relationship Id="rId7" Type="http://schemas.openxmlformats.org/officeDocument/2006/relationships/hyperlink" Target="https://www.franklin.uga.edu/genetics-b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ranklin.uga.edu/cellular-biology-bs" TargetMode="External"/><Relationship Id="rId11" Type="http://schemas.openxmlformats.org/officeDocument/2006/relationships/image" Target="../media/image7.jpg"/><Relationship Id="rId5" Type="http://schemas.openxmlformats.org/officeDocument/2006/relationships/hyperlink" Target="https://www.franklin.uga.edu/biologyscience-education-bs-bsed" TargetMode="External"/><Relationship Id="rId10" Type="http://schemas.openxmlformats.org/officeDocument/2006/relationships/hyperlink" Target="https://www.franklin.uga.edu/psychology-bs" TargetMode="External"/><Relationship Id="rId4" Type="http://schemas.openxmlformats.org/officeDocument/2006/relationships/hyperlink" Target="https://www.franklin.uga.edu/biology-bs" TargetMode="External"/><Relationship Id="rId9" Type="http://schemas.openxmlformats.org/officeDocument/2006/relationships/hyperlink" Target="https://www.franklin.uga.edu/plant-biology-b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ranklin.uga.edu/majors-degrees/atmospheric-sciences-bs" TargetMode="External"/><Relationship Id="rId13" Type="http://schemas.openxmlformats.org/officeDocument/2006/relationships/hyperlink" Target="https://www.franklin.uga.edu/majors-degrees/geography-bs" TargetMode="External"/><Relationship Id="rId18" Type="http://schemas.openxmlformats.org/officeDocument/2006/relationships/hyperlink" Target="https://www.franklin.uga.edu/majors-degrees/ocean-science-bs" TargetMode="External"/><Relationship Id="rId3" Type="http://schemas.openxmlformats.org/officeDocument/2006/relationships/image" Target="../media/image2.png"/><Relationship Id="rId7" Type="http://schemas.openxmlformats.org/officeDocument/2006/relationships/hyperlink" Target="https://www.franklin.uga.edu/majors-degrees/astrophysics-bs" TargetMode="External"/><Relationship Id="rId12" Type="http://schemas.openxmlformats.org/officeDocument/2006/relationships/hyperlink" Target="https://www.franklin.uga.edu/majors-degrees/data-science-bs" TargetMode="External"/><Relationship Id="rId17" Type="http://schemas.openxmlformats.org/officeDocument/2006/relationships/hyperlink" Target="https://www.franklin.uga.edu/mathematicsmathematics-education-dual-degree-bs-bsed" TargetMode="External"/><Relationship Id="rId2" Type="http://schemas.openxmlformats.org/officeDocument/2006/relationships/notesSlide" Target="../notesSlides/notesSlide1.xml"/><Relationship Id="rId16" Type="http://schemas.openxmlformats.org/officeDocument/2006/relationships/hyperlink" Target="https://www.franklin.uga.edu/mathematics-bs" TargetMode="External"/><Relationship Id="rId20" Type="http://schemas.openxmlformats.org/officeDocument/2006/relationships/hyperlink" Target="https://www.franklin.uga.edu/statistics-bs" TargetMode="Externa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hyperlink" Target="https://www.franklin.uga.edu/computer-science-bs" TargetMode="External"/><Relationship Id="rId5" Type="http://schemas.openxmlformats.org/officeDocument/2006/relationships/image" Target="../media/image9.jpeg"/><Relationship Id="rId15" Type="http://schemas.openxmlformats.org/officeDocument/2006/relationships/hyperlink" Target="https://www.franklin.uga.edu/geology-bs" TargetMode="External"/><Relationship Id="rId10" Type="http://schemas.openxmlformats.org/officeDocument/2006/relationships/hyperlink" Target="https://www.franklin.uga.edu/cognitive-science-ab" TargetMode="External"/><Relationship Id="rId19" Type="http://schemas.openxmlformats.org/officeDocument/2006/relationships/hyperlink" Target="https://www.franklin.uga.edu/physics-bs" TargetMode="External"/><Relationship Id="rId4" Type="http://schemas.openxmlformats.org/officeDocument/2006/relationships/image" Target="../media/image8.jpg"/><Relationship Id="rId9" Type="http://schemas.openxmlformats.org/officeDocument/2006/relationships/hyperlink" Target="https://www.franklin.uga.edu/chemistry-bs" TargetMode="External"/><Relationship Id="rId14" Type="http://schemas.openxmlformats.org/officeDocument/2006/relationships/hyperlink" Target="https://www.franklin.uga.edu/geology-ab"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ranklin.uga.edu/comparative-literature-ab" TargetMode="External"/><Relationship Id="rId13" Type="http://schemas.openxmlformats.org/officeDocument/2006/relationships/hyperlink" Target="https://www.franklin.uga.edu/latin-american-and-caribbean-studies-ab" TargetMode="External"/><Relationship Id="rId18" Type="http://schemas.openxmlformats.org/officeDocument/2006/relationships/hyperlink" Target="https://www.franklin.uga.edu/russian-ab" TargetMode="External"/><Relationship Id="rId3" Type="http://schemas.openxmlformats.org/officeDocument/2006/relationships/hyperlink" Target="https://www.franklin.uga.edu/african-american-studies-ab" TargetMode="External"/><Relationship Id="rId7" Type="http://schemas.openxmlformats.org/officeDocument/2006/relationships/hyperlink" Target="https://www.franklin.uga.edu/cognitive-science-ab" TargetMode="External"/><Relationship Id="rId12" Type="http://schemas.openxmlformats.org/officeDocument/2006/relationships/hyperlink" Target="https://www.franklin.uga.edu/history-ab" TargetMode="External"/><Relationship Id="rId17" Type="http://schemas.openxmlformats.org/officeDocument/2006/relationships/hyperlink" Target="https://www.franklin.uga.edu/romance-languages-ab" TargetMode="External"/><Relationship Id="rId2" Type="http://schemas.openxmlformats.org/officeDocument/2006/relationships/image" Target="../media/image2.png"/><Relationship Id="rId16" Type="http://schemas.openxmlformats.org/officeDocument/2006/relationships/hyperlink" Target="https://www.franklin.uga.edu/religion-ab" TargetMode="External"/><Relationship Id="rId20"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www.franklin.uga.edu/classics-ab" TargetMode="External"/><Relationship Id="rId11" Type="http://schemas.openxmlformats.org/officeDocument/2006/relationships/hyperlink" Target="https://www.franklin.uga.edu/german-ab" TargetMode="External"/><Relationship Id="rId5" Type="http://schemas.openxmlformats.org/officeDocument/2006/relationships/hyperlink" Target="https://www.franklin.uga.edu/asian-languages-and-literature-ab" TargetMode="External"/><Relationship Id="rId15" Type="http://schemas.openxmlformats.org/officeDocument/2006/relationships/hyperlink" Target="https://www.franklin.uga.edu/philosophy-ab" TargetMode="External"/><Relationship Id="rId10" Type="http://schemas.openxmlformats.org/officeDocument/2006/relationships/hyperlink" Target="https://www.franklin.uga.edu/french-ab" TargetMode="External"/><Relationship Id="rId19" Type="http://schemas.openxmlformats.org/officeDocument/2006/relationships/hyperlink" Target="https://www.franklin.uga.edu/spanish-ab" TargetMode="External"/><Relationship Id="rId4" Type="http://schemas.openxmlformats.org/officeDocument/2006/relationships/hyperlink" Target="https://www.franklin.uga.edu/arabic-ab" TargetMode="External"/><Relationship Id="rId9" Type="http://schemas.openxmlformats.org/officeDocument/2006/relationships/hyperlink" Target="https://www.franklin.uga.edu/english-ab" TargetMode="External"/><Relationship Id="rId14" Type="http://schemas.openxmlformats.org/officeDocument/2006/relationships/hyperlink" Target="https://www.franklin.uga.edu/linguistics-ab"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ranklin.uga.edu/majors-degrees/cognitive-science-ab" TargetMode="External"/><Relationship Id="rId13" Type="http://schemas.openxmlformats.org/officeDocument/2006/relationships/hyperlink" Target="https://www.franklin.uga.edu/psychology-bs" TargetMode="External"/><Relationship Id="rId3" Type="http://schemas.openxmlformats.org/officeDocument/2006/relationships/image" Target="../media/image4.jpeg"/><Relationship Id="rId7" Type="http://schemas.openxmlformats.org/officeDocument/2006/relationships/hyperlink" Target="https://www.franklin.uga.edu/anthropology-ab" TargetMode="External"/><Relationship Id="rId12" Type="http://schemas.openxmlformats.org/officeDocument/2006/relationships/hyperlink" Target="https://www.franklin.uga.edu/latin-american-and-caribbean-studies-ab"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ranklin.uga.edu/african-american-studies-ab" TargetMode="External"/><Relationship Id="rId11" Type="http://schemas.openxmlformats.org/officeDocument/2006/relationships/hyperlink" Target="https://www.franklin.uga.edu/geography-ab" TargetMode="External"/><Relationship Id="rId5" Type="http://schemas.openxmlformats.org/officeDocument/2006/relationships/image" Target="../media/image12.jpeg"/><Relationship Id="rId15" Type="http://schemas.openxmlformats.org/officeDocument/2006/relationships/hyperlink" Target="https://www.franklin.uga.edu/womens-studies-ab" TargetMode="External"/><Relationship Id="rId10" Type="http://schemas.openxmlformats.org/officeDocument/2006/relationships/hyperlink" Target="https://www.franklin.uga.edu/criminal-justice-ab" TargetMode="External"/><Relationship Id="rId4" Type="http://schemas.openxmlformats.org/officeDocument/2006/relationships/image" Target="../media/image6.jpeg"/><Relationship Id="rId9" Type="http://schemas.openxmlformats.org/officeDocument/2006/relationships/hyperlink" Target="https://www.franklin.uga.edu/majors-degrees/communication-studies-ab" TargetMode="External"/><Relationship Id="rId14" Type="http://schemas.openxmlformats.org/officeDocument/2006/relationships/hyperlink" Target="https://www.franklin.uga.edu/sociology-ab"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ranklin.uga.edu/dance-bfa" TargetMode="External"/><Relationship Id="rId3" Type="http://schemas.openxmlformats.org/officeDocument/2006/relationships/image" Target="../media/image13.jpeg"/><Relationship Id="rId7" Type="http://schemas.openxmlformats.org/officeDocument/2006/relationships/hyperlink" Target="https://www.franklin.uga.edu/dance-ab"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ranklin.uga.edu/art-degrees-and-emphases" TargetMode="External"/><Relationship Id="rId11" Type="http://schemas.openxmlformats.org/officeDocument/2006/relationships/hyperlink" Target="https://www.franklin.uga.edu/theatre-ab" TargetMode="External"/><Relationship Id="rId5" Type="http://schemas.openxmlformats.org/officeDocument/2006/relationships/image" Target="../media/image15.jpeg"/><Relationship Id="rId10" Type="http://schemas.openxmlformats.org/officeDocument/2006/relationships/hyperlink" Target="http://music.uga.edu/" TargetMode="External"/><Relationship Id="rId4" Type="http://schemas.openxmlformats.org/officeDocument/2006/relationships/image" Target="../media/image14.jpeg"/><Relationship Id="rId9" Type="http://schemas.openxmlformats.org/officeDocument/2006/relationships/hyperlink" Target="https://www.franklin.uga.edu/film-studies-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b="1562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3648" y="5143500"/>
            <a:ext cx="14044448" cy="2846633"/>
            <a:chOff x="0" y="0"/>
            <a:chExt cx="3494380" cy="662018"/>
          </a:xfrm>
        </p:grpSpPr>
        <p:sp>
          <p:nvSpPr>
            <p:cNvPr id="3" name="Freeform 3"/>
            <p:cNvSpPr/>
            <p:nvPr/>
          </p:nvSpPr>
          <p:spPr>
            <a:xfrm>
              <a:off x="0" y="0"/>
              <a:ext cx="3494380" cy="662018"/>
            </a:xfrm>
            <a:custGeom>
              <a:avLst/>
              <a:gdLst/>
              <a:ahLst/>
              <a:cxnLst/>
              <a:rect l="l" t="t" r="r" b="b"/>
              <a:pathLst>
                <a:path w="3494380" h="662018">
                  <a:moveTo>
                    <a:pt x="0" y="0"/>
                  </a:moveTo>
                  <a:lnTo>
                    <a:pt x="3494380" y="0"/>
                  </a:lnTo>
                  <a:lnTo>
                    <a:pt x="3494380" y="662018"/>
                  </a:lnTo>
                  <a:lnTo>
                    <a:pt x="0" y="662018"/>
                  </a:lnTo>
                  <a:close/>
                </a:path>
              </a:pathLst>
            </a:custGeom>
            <a:solidFill>
              <a:srgbClr val="BA0C2F">
                <a:alpha val="67843"/>
              </a:srgbClr>
            </a:solidFill>
          </p:spPr>
        </p:sp>
      </p:grpSp>
      <p:pic>
        <p:nvPicPr>
          <p:cNvPr id="4" name="Picture 4"/>
          <p:cNvPicPr>
            <a:picLocks noChangeAspect="1"/>
          </p:cNvPicPr>
          <p:nvPr/>
        </p:nvPicPr>
        <p:blipFill>
          <a:blip r:embed="rId3"/>
          <a:srcRect t="29204" r="10639" b="45387"/>
          <a:stretch>
            <a:fillRect/>
          </a:stretch>
        </p:blipFill>
        <p:spPr>
          <a:xfrm>
            <a:off x="-228600" y="5143500"/>
            <a:ext cx="5269734" cy="1158123"/>
          </a:xfrm>
          <a:prstGeom prst="rect">
            <a:avLst/>
          </a:prstGeom>
        </p:spPr>
      </p:pic>
      <p:sp>
        <p:nvSpPr>
          <p:cNvPr id="5" name="TextBox 4">
            <a:extLst>
              <a:ext uri="{FF2B5EF4-FFF2-40B4-BE49-F238E27FC236}">
                <a16:creationId xmlns:a16="http://schemas.microsoft.com/office/drawing/2014/main" id="{7ACEA304-2A05-4195-BC95-2EF11506F956}"/>
              </a:ext>
            </a:extLst>
          </p:cNvPr>
          <p:cNvSpPr txBox="1"/>
          <p:nvPr/>
        </p:nvSpPr>
        <p:spPr>
          <a:xfrm>
            <a:off x="1295400" y="6057900"/>
            <a:ext cx="11049000" cy="1569660"/>
          </a:xfrm>
          <a:prstGeom prst="rect">
            <a:avLst/>
          </a:prstGeom>
          <a:noFill/>
        </p:spPr>
        <p:txBody>
          <a:bodyPr wrap="square" rtlCol="0">
            <a:spAutoFit/>
          </a:bodyPr>
          <a:lstStyle/>
          <a:p>
            <a:pPr algn="ctr"/>
            <a:r>
              <a:rPr lang="en-US" sz="9600" b="1" dirty="0">
                <a:solidFill>
                  <a:schemeClr val="bg1"/>
                </a:solidFill>
                <a:cs typeface="Calibri" panose="020F0502020204030204" pitchFamily="34" charset="0"/>
              </a:rPr>
              <a:t>Welcome Scholars!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B7BF10"/>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5" name="Title 4">
            <a:extLst>
              <a:ext uri="{FF2B5EF4-FFF2-40B4-BE49-F238E27FC236}">
                <a16:creationId xmlns:a16="http://schemas.microsoft.com/office/drawing/2014/main" id="{0291FEF2-2BB9-4B87-9A48-37146EFD9E0E}"/>
              </a:ext>
            </a:extLst>
          </p:cNvPr>
          <p:cNvSpPr txBox="1">
            <a:spLocks/>
          </p:cNvSpPr>
          <p:nvPr/>
        </p:nvSpPr>
        <p:spPr>
          <a:xfrm>
            <a:off x="468841" y="756468"/>
            <a:ext cx="92847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alibri" panose="020F0502020204030204" pitchFamily="34" charset="0"/>
                <a:cs typeface="Calibri" panose="020F0502020204030204" pitchFamily="34" charset="0"/>
              </a:rPr>
              <a:t>Explore Your Options!</a:t>
            </a:r>
          </a:p>
        </p:txBody>
      </p:sp>
      <p:pic>
        <p:nvPicPr>
          <p:cNvPr id="9" name="Picture 8">
            <a:extLst>
              <a:ext uri="{FF2B5EF4-FFF2-40B4-BE49-F238E27FC236}">
                <a16:creationId xmlns:a16="http://schemas.microsoft.com/office/drawing/2014/main" id="{66B88413-DC59-44EF-9CD5-04E718241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243946"/>
            <a:ext cx="5269734" cy="3513156"/>
          </a:xfrm>
          <a:prstGeom prst="rect">
            <a:avLst/>
          </a:prstGeom>
        </p:spPr>
      </p:pic>
      <p:pic>
        <p:nvPicPr>
          <p:cNvPr id="11" name="Picture 10">
            <a:extLst>
              <a:ext uri="{FF2B5EF4-FFF2-40B4-BE49-F238E27FC236}">
                <a16:creationId xmlns:a16="http://schemas.microsoft.com/office/drawing/2014/main" id="{C3D4476C-1B7F-45DD-8688-292C36D54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012" y="5234749"/>
            <a:ext cx="5305206" cy="3536804"/>
          </a:xfrm>
          <a:prstGeom prst="rect">
            <a:avLst/>
          </a:prstGeom>
        </p:spPr>
      </p:pic>
      <p:pic>
        <p:nvPicPr>
          <p:cNvPr id="13" name="Picture 12">
            <a:extLst>
              <a:ext uri="{FF2B5EF4-FFF2-40B4-BE49-F238E27FC236}">
                <a16:creationId xmlns:a16="http://schemas.microsoft.com/office/drawing/2014/main" id="{DBA84E85-45C7-4B73-AC98-5382E5478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77438" y="5258397"/>
            <a:ext cx="5269734" cy="3513156"/>
          </a:xfrm>
          <a:prstGeom prst="rect">
            <a:avLst/>
          </a:prstGeom>
        </p:spPr>
      </p:pic>
      <p:sp>
        <p:nvSpPr>
          <p:cNvPr id="15" name="Text Placeholder 6">
            <a:extLst>
              <a:ext uri="{FF2B5EF4-FFF2-40B4-BE49-F238E27FC236}">
                <a16:creationId xmlns:a16="http://schemas.microsoft.com/office/drawing/2014/main" id="{D73AA4A8-F96A-44F1-A9EF-D01130D0A800}"/>
              </a:ext>
            </a:extLst>
          </p:cNvPr>
          <p:cNvSpPr txBox="1">
            <a:spLocks/>
          </p:cNvSpPr>
          <p:nvPr/>
        </p:nvSpPr>
        <p:spPr>
          <a:xfrm>
            <a:off x="762000" y="1938836"/>
            <a:ext cx="16685172" cy="30897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schemeClr val="bg1"/>
                </a:solidFill>
                <a:latin typeface="Calibri" panose="020F0502020204030204" pitchFamily="34" charset="0"/>
                <a:cs typeface="Calibri" panose="020F0502020204030204" pitchFamily="34" charset="0"/>
                <a:hlinkClick r:id="rId6"/>
              </a:rPr>
              <a:t>Franklin Major Overview Pages</a:t>
            </a:r>
            <a:endParaRPr lang="en-US"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Franklin College Departmental Websites</a:t>
            </a:r>
          </a:p>
          <a:p>
            <a:r>
              <a:rPr lang="en-US" sz="3600" dirty="0">
                <a:solidFill>
                  <a:schemeClr val="bg1"/>
                </a:solidFill>
                <a:latin typeface="Calibri" panose="020F0502020204030204" pitchFamily="34" charset="0"/>
                <a:cs typeface="Calibri" panose="020F0502020204030204" pitchFamily="34" charset="0"/>
                <a:hlinkClick r:id="rId7"/>
              </a:rPr>
              <a:t>Career Center Resources</a:t>
            </a:r>
            <a:endParaRPr lang="en-US" sz="3600"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…but most importantly…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004E60"/>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5" name="Title 4">
            <a:extLst>
              <a:ext uri="{FF2B5EF4-FFF2-40B4-BE49-F238E27FC236}">
                <a16:creationId xmlns:a16="http://schemas.microsoft.com/office/drawing/2014/main" id="{A4F9F2D9-6222-4831-AC03-E7A59DEAD8B9}"/>
              </a:ext>
            </a:extLst>
          </p:cNvPr>
          <p:cNvSpPr txBox="1">
            <a:spLocks/>
          </p:cNvSpPr>
          <p:nvPr/>
        </p:nvSpPr>
        <p:spPr>
          <a:xfrm>
            <a:off x="442288" y="628650"/>
            <a:ext cx="92847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alibri" panose="020F0502020204030204" pitchFamily="34" charset="0"/>
                <a:cs typeface="Calibri" panose="020F0502020204030204" pitchFamily="34" charset="0"/>
                <a:hlinkClick r:id="rId3"/>
              </a:rPr>
              <a:t>THE BULLETIN!</a:t>
            </a:r>
            <a:endParaRPr lang="en-US" sz="6000" b="1" dirty="0">
              <a:solidFill>
                <a:schemeClr val="bg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07ED6035-D0D3-4D89-8683-9DAF7F90CE4E}"/>
              </a:ext>
            </a:extLst>
          </p:cNvPr>
          <p:cNvSpPr txBox="1">
            <a:spLocks/>
          </p:cNvSpPr>
          <p:nvPr/>
        </p:nvSpPr>
        <p:spPr>
          <a:xfrm>
            <a:off x="838201" y="1604969"/>
            <a:ext cx="8935228" cy="68151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chemeClr val="bg1"/>
              </a:solidFill>
              <a:latin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cs typeface="Calibri" panose="020F0502020204030204" pitchFamily="34" charset="0"/>
              </a:rPr>
              <a:t>The University of Georgia’s undergraduate catalogue is know as the </a:t>
            </a:r>
            <a:r>
              <a:rPr lang="en-US" b="1" dirty="0">
                <a:solidFill>
                  <a:schemeClr val="bg1"/>
                </a:solidFill>
                <a:latin typeface="Calibri" panose="020F0502020204030204" pitchFamily="34" charset="0"/>
                <a:cs typeface="Calibri" panose="020F0502020204030204" pitchFamily="34" charset="0"/>
              </a:rPr>
              <a:t>UGA Bulletin</a:t>
            </a:r>
            <a:r>
              <a:rPr lang="en-US" dirty="0">
                <a:solidFill>
                  <a:schemeClr val="bg1"/>
                </a:solidFill>
                <a:latin typeface="Calibri" panose="020F0502020204030204" pitchFamily="34" charset="0"/>
                <a:cs typeface="Calibri" panose="020F0502020204030204" pitchFamily="34" charset="0"/>
              </a:rPr>
              <a:t> and is your centralized resource for all of the university’s degree and graduation requirements.  In it you will find:</a:t>
            </a:r>
          </a:p>
          <a:p>
            <a:pPr marL="0" indent="0">
              <a:buNone/>
            </a:pPr>
            <a:endParaRPr lang="en-US" dirty="0">
              <a:solidFill>
                <a:schemeClr val="bg1"/>
              </a:solidFill>
              <a:latin typeface="Calibri" panose="020F0502020204030204" pitchFamily="34" charset="0"/>
              <a:cs typeface="Calibri" panose="020F0502020204030204" pitchFamily="34" charset="0"/>
            </a:endParaRPr>
          </a:p>
          <a:p>
            <a:pPr lvl="2"/>
            <a:r>
              <a:rPr lang="en-US" sz="3600" dirty="0">
                <a:solidFill>
                  <a:schemeClr val="bg1"/>
                </a:solidFill>
                <a:latin typeface="Calibri" panose="020F0502020204030204" pitchFamily="34" charset="0"/>
                <a:cs typeface="Calibri" panose="020F0502020204030204" pitchFamily="34" charset="0"/>
                <a:hlinkClick r:id="rId4"/>
              </a:rPr>
              <a:t>Undergraduate Majors</a:t>
            </a:r>
            <a:endParaRPr lang="en-US" sz="3600" dirty="0">
              <a:solidFill>
                <a:schemeClr val="bg1"/>
              </a:solidFill>
              <a:latin typeface="Calibri" panose="020F0502020204030204" pitchFamily="34" charset="0"/>
              <a:cs typeface="Calibri" panose="020F0502020204030204" pitchFamily="34" charset="0"/>
            </a:endParaRPr>
          </a:p>
          <a:p>
            <a:pPr lvl="2"/>
            <a:r>
              <a:rPr lang="en-US" sz="3600" dirty="0">
                <a:solidFill>
                  <a:schemeClr val="bg1"/>
                </a:solidFill>
                <a:latin typeface="Calibri" panose="020F0502020204030204" pitchFamily="34" charset="0"/>
                <a:cs typeface="Calibri" panose="020F0502020204030204" pitchFamily="34" charset="0"/>
                <a:hlinkClick r:id="rId5"/>
              </a:rPr>
              <a:t>Course Descriptions</a:t>
            </a:r>
            <a:endParaRPr lang="en-US" sz="3600" dirty="0">
              <a:solidFill>
                <a:schemeClr val="bg1"/>
              </a:solidFill>
              <a:latin typeface="Calibri" panose="020F0502020204030204" pitchFamily="34" charset="0"/>
              <a:cs typeface="Calibri" panose="020F0502020204030204" pitchFamily="34" charset="0"/>
            </a:endParaRPr>
          </a:p>
          <a:p>
            <a:pPr lvl="2"/>
            <a:r>
              <a:rPr lang="en-US" sz="3600" dirty="0">
                <a:solidFill>
                  <a:schemeClr val="bg1"/>
                </a:solidFill>
                <a:latin typeface="Calibri" panose="020F0502020204030204" pitchFamily="34" charset="0"/>
                <a:cs typeface="Calibri" panose="020F0502020204030204" pitchFamily="34" charset="0"/>
              </a:rPr>
              <a:t>Degree Requirements</a:t>
            </a:r>
          </a:p>
          <a:p>
            <a:pPr lvl="2"/>
            <a:r>
              <a:rPr lang="en-US" sz="3600" dirty="0">
                <a:solidFill>
                  <a:schemeClr val="bg1"/>
                </a:solidFill>
                <a:latin typeface="Calibri" panose="020F0502020204030204" pitchFamily="34" charset="0"/>
                <a:cs typeface="Calibri" panose="020F0502020204030204" pitchFamily="34" charset="0"/>
                <a:hlinkClick r:id="rId6"/>
              </a:rPr>
              <a:t>Minors</a:t>
            </a:r>
            <a:r>
              <a:rPr lang="en-US" sz="3600" dirty="0">
                <a:solidFill>
                  <a:schemeClr val="bg1"/>
                </a:solidFill>
                <a:latin typeface="Calibri" panose="020F0502020204030204" pitchFamily="34" charset="0"/>
                <a:cs typeface="Calibri" panose="020F0502020204030204" pitchFamily="34" charset="0"/>
              </a:rPr>
              <a:t> and </a:t>
            </a:r>
            <a:r>
              <a:rPr lang="en-US" sz="3600" dirty="0">
                <a:solidFill>
                  <a:schemeClr val="bg1"/>
                </a:solidFill>
                <a:latin typeface="Calibri" panose="020F0502020204030204" pitchFamily="34" charset="0"/>
                <a:cs typeface="Calibri" panose="020F0502020204030204" pitchFamily="34" charset="0"/>
                <a:hlinkClick r:id="rId7"/>
              </a:rPr>
              <a:t>Certificates</a:t>
            </a:r>
            <a:endParaRPr lang="en-US" sz="3600" dirty="0">
              <a:solidFill>
                <a:schemeClr val="bg1"/>
              </a:solidFill>
              <a:latin typeface="Calibri" panose="020F0502020204030204" pitchFamily="34" charset="0"/>
              <a:cs typeface="Calibri" panose="020F0502020204030204" pitchFamily="34" charset="0"/>
            </a:endParaRPr>
          </a:p>
          <a:p>
            <a:pPr lvl="2"/>
            <a:r>
              <a:rPr lang="en-US" sz="3600" dirty="0">
                <a:solidFill>
                  <a:schemeClr val="bg1"/>
                </a:solidFill>
                <a:latin typeface="Calibri" panose="020F0502020204030204" pitchFamily="34" charset="0"/>
                <a:cs typeface="Calibri" panose="020F0502020204030204" pitchFamily="34" charset="0"/>
                <a:hlinkClick r:id="rId8"/>
              </a:rPr>
              <a:t>Academic Policies</a:t>
            </a:r>
            <a:r>
              <a:rPr lang="en-US" dirty="0">
                <a:solidFill>
                  <a:schemeClr val="bg1"/>
                </a:solidFill>
                <a:latin typeface="Calibri" panose="020F0502020204030204" pitchFamily="34" charset="0"/>
                <a:cs typeface="Calibri" panose="020F0502020204030204" pitchFamily="34" charset="0"/>
                <a:hlinkClick r:id="rId8"/>
              </a:rPr>
              <a:t> </a:t>
            </a:r>
            <a:endParaRPr lang="en-US"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3DCEA5D-4716-4358-A2F0-F88811574E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374" y="903959"/>
            <a:ext cx="7709826" cy="74399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A2AC5F3D-04DB-4475-BF84-C0250D7F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23265"/>
            <a:ext cx="16171630" cy="8382000"/>
          </a:xfrm>
          <a:prstGeom prst="rect">
            <a:avLst/>
          </a:prstGeom>
        </p:spPr>
      </p:pic>
      <p:grpSp>
        <p:nvGrpSpPr>
          <p:cNvPr id="9" name="Group 2">
            <a:extLst>
              <a:ext uri="{FF2B5EF4-FFF2-40B4-BE49-F238E27FC236}">
                <a16:creationId xmlns:a16="http://schemas.microsoft.com/office/drawing/2014/main" id="{C7E34412-E8DC-4FD8-96E0-D1CAB5E84873}"/>
              </a:ext>
            </a:extLst>
          </p:cNvPr>
          <p:cNvGrpSpPr/>
          <p:nvPr/>
        </p:nvGrpSpPr>
        <p:grpSpPr>
          <a:xfrm>
            <a:off x="389760" y="299653"/>
            <a:ext cx="17525709" cy="8829224"/>
            <a:chOff x="0" y="0"/>
            <a:chExt cx="13282353" cy="6691476"/>
          </a:xfrm>
        </p:grpSpPr>
        <p:sp>
          <p:nvSpPr>
            <p:cNvPr id="10" name="Freeform 3">
              <a:extLst>
                <a:ext uri="{FF2B5EF4-FFF2-40B4-BE49-F238E27FC236}">
                  <a16:creationId xmlns:a16="http://schemas.microsoft.com/office/drawing/2014/main" id="{6EE27ABB-4BEA-4BD9-B1DE-7218A00E8951}"/>
                </a:ext>
              </a:extLst>
            </p:cNvPr>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00A3AD"/>
            </a:solidFill>
          </p:spPr>
        </p:sp>
      </p:grpSp>
      <p:sp>
        <p:nvSpPr>
          <p:cNvPr id="2" name="TextBox 1">
            <a:extLst>
              <a:ext uri="{FF2B5EF4-FFF2-40B4-BE49-F238E27FC236}">
                <a16:creationId xmlns:a16="http://schemas.microsoft.com/office/drawing/2014/main" id="{06F80FE0-94BD-4821-908A-720B68EC758B}"/>
              </a:ext>
            </a:extLst>
          </p:cNvPr>
          <p:cNvSpPr txBox="1"/>
          <p:nvPr/>
        </p:nvSpPr>
        <p:spPr>
          <a:xfrm>
            <a:off x="1828800" y="7505700"/>
            <a:ext cx="4724400" cy="646331"/>
          </a:xfrm>
          <a:prstGeom prst="rect">
            <a:avLst/>
          </a:prstGeom>
          <a:noFill/>
        </p:spPr>
        <p:txBody>
          <a:bodyPr wrap="square" rtlCol="0">
            <a:spAutoFit/>
          </a:bodyPr>
          <a:lstStyle/>
          <a:p>
            <a:pPr algn="ctr"/>
            <a:r>
              <a:rPr lang="en-US" sz="3600" u="sng" dirty="0">
                <a:solidFill>
                  <a:schemeClr val="bg1"/>
                </a:solidFill>
                <a:cs typeface="Arial" panose="020B0604020202020204" pitchFamily="34" charset="0"/>
              </a:rPr>
              <a:t>First and Second Years   </a:t>
            </a:r>
          </a:p>
        </p:txBody>
      </p:sp>
      <p:sp>
        <p:nvSpPr>
          <p:cNvPr id="7" name="TextBox 6">
            <a:extLst>
              <a:ext uri="{FF2B5EF4-FFF2-40B4-BE49-F238E27FC236}">
                <a16:creationId xmlns:a16="http://schemas.microsoft.com/office/drawing/2014/main" id="{457BD0E9-B2FB-4ED0-8B2F-1512531C3643}"/>
              </a:ext>
            </a:extLst>
          </p:cNvPr>
          <p:cNvSpPr txBox="1"/>
          <p:nvPr/>
        </p:nvSpPr>
        <p:spPr>
          <a:xfrm>
            <a:off x="6781800" y="7505699"/>
            <a:ext cx="9677400" cy="646331"/>
          </a:xfrm>
          <a:prstGeom prst="rect">
            <a:avLst/>
          </a:prstGeom>
          <a:noFill/>
        </p:spPr>
        <p:txBody>
          <a:bodyPr wrap="square" rtlCol="0">
            <a:spAutoFit/>
          </a:bodyPr>
          <a:lstStyle/>
          <a:p>
            <a:pPr algn="ctr"/>
            <a:r>
              <a:rPr lang="en-US" sz="3600" u="sng" dirty="0">
                <a:solidFill>
                  <a:schemeClr val="bg1"/>
                </a:solidFill>
                <a:cs typeface="Arial" panose="020B0604020202020204" pitchFamily="34" charset="0"/>
              </a:rPr>
              <a:t>Third and Fourth Years</a:t>
            </a:r>
          </a:p>
        </p:txBody>
      </p:sp>
    </p:spTree>
    <p:extLst>
      <p:ext uri="{BB962C8B-B14F-4D97-AF65-F5344CB8AC3E}">
        <p14:creationId xmlns:p14="http://schemas.microsoft.com/office/powerpoint/2010/main" val="188097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E4002B"/>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9" name="Picture 8">
            <a:extLst>
              <a:ext uri="{FF2B5EF4-FFF2-40B4-BE49-F238E27FC236}">
                <a16:creationId xmlns:a16="http://schemas.microsoft.com/office/drawing/2014/main" id="{42EFF277-1386-4F5F-AB04-05C761E14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6774" y="2857500"/>
            <a:ext cx="8483818" cy="5655878"/>
          </a:xfrm>
          <a:prstGeom prst="rect">
            <a:avLst/>
          </a:prstGeom>
        </p:spPr>
      </p:pic>
      <p:pic>
        <p:nvPicPr>
          <p:cNvPr id="6" name="Picture 5">
            <a:extLst>
              <a:ext uri="{FF2B5EF4-FFF2-40B4-BE49-F238E27FC236}">
                <a16:creationId xmlns:a16="http://schemas.microsoft.com/office/drawing/2014/main" id="{FFE611EA-247C-40D6-B6E4-C61D51A3B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7064"/>
            <a:ext cx="8885996" cy="8582635"/>
          </a:xfrm>
          <a:prstGeom prst="rect">
            <a:avLst/>
          </a:prstGeom>
          <a:noFill/>
        </p:spPr>
      </p:pic>
      <p:sp>
        <p:nvSpPr>
          <p:cNvPr id="7" name="Title 4">
            <a:extLst>
              <a:ext uri="{FF2B5EF4-FFF2-40B4-BE49-F238E27FC236}">
                <a16:creationId xmlns:a16="http://schemas.microsoft.com/office/drawing/2014/main" id="{69A9C793-0349-4B2B-9F45-81DDCD910A32}"/>
              </a:ext>
            </a:extLst>
          </p:cNvPr>
          <p:cNvSpPr txBox="1">
            <a:spLocks/>
          </p:cNvSpPr>
          <p:nvPr/>
        </p:nvSpPr>
        <p:spPr>
          <a:xfrm>
            <a:off x="2168701" y="724510"/>
            <a:ext cx="14401510"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alibri" panose="020F0502020204030204" pitchFamily="34" charset="0"/>
                <a:cs typeface="Calibri" panose="020F0502020204030204" pitchFamily="34" charset="0"/>
              </a:rPr>
              <a:t>General Degree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grpSp>
        <p:nvGrpSpPr>
          <p:cNvPr id="7" name="Group 2">
            <a:extLst>
              <a:ext uri="{FF2B5EF4-FFF2-40B4-BE49-F238E27FC236}">
                <a16:creationId xmlns:a16="http://schemas.microsoft.com/office/drawing/2014/main" id="{A97401E0-089E-47E2-94EA-19E83B8F7539}"/>
              </a:ext>
            </a:extLst>
          </p:cNvPr>
          <p:cNvGrpSpPr/>
          <p:nvPr/>
        </p:nvGrpSpPr>
        <p:grpSpPr>
          <a:xfrm>
            <a:off x="389760" y="299653"/>
            <a:ext cx="17525709" cy="8829224"/>
            <a:chOff x="0" y="0"/>
            <a:chExt cx="13282353" cy="6691476"/>
          </a:xfrm>
        </p:grpSpPr>
        <p:sp>
          <p:nvSpPr>
            <p:cNvPr id="8" name="Freeform 3">
              <a:extLst>
                <a:ext uri="{FF2B5EF4-FFF2-40B4-BE49-F238E27FC236}">
                  <a16:creationId xmlns:a16="http://schemas.microsoft.com/office/drawing/2014/main" id="{A36A5F72-D792-4F92-9A21-0E23954E3DC1}"/>
                </a:ext>
              </a:extLst>
            </p:cNvPr>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B7BF10"/>
            </a:solidFill>
          </p:spPr>
        </p:sp>
      </p:grpSp>
      <p:sp>
        <p:nvSpPr>
          <p:cNvPr id="9" name="Title 4">
            <a:extLst>
              <a:ext uri="{FF2B5EF4-FFF2-40B4-BE49-F238E27FC236}">
                <a16:creationId xmlns:a16="http://schemas.microsoft.com/office/drawing/2014/main" id="{5138EA37-0088-4A5E-9B2D-3F62BBF5C636}"/>
              </a:ext>
            </a:extLst>
          </p:cNvPr>
          <p:cNvSpPr txBox="1">
            <a:spLocks/>
          </p:cNvSpPr>
          <p:nvPr/>
        </p:nvSpPr>
        <p:spPr>
          <a:xfrm>
            <a:off x="1409701" y="685671"/>
            <a:ext cx="15468600"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alibri" panose="020F0502020204030204" pitchFamily="34" charset="0"/>
                <a:cs typeface="Calibri" panose="020F0502020204030204" pitchFamily="34" charset="0"/>
              </a:rPr>
              <a:t>Have You Already Earned College Credit?</a:t>
            </a:r>
          </a:p>
        </p:txBody>
      </p:sp>
      <p:sp>
        <p:nvSpPr>
          <p:cNvPr id="10" name="Text Placeholder 6">
            <a:extLst>
              <a:ext uri="{FF2B5EF4-FFF2-40B4-BE49-F238E27FC236}">
                <a16:creationId xmlns:a16="http://schemas.microsoft.com/office/drawing/2014/main" id="{68DF3406-C7A6-4224-9240-ECD5D5D47398}"/>
              </a:ext>
            </a:extLst>
          </p:cNvPr>
          <p:cNvSpPr txBox="1">
            <a:spLocks/>
          </p:cNvSpPr>
          <p:nvPr/>
        </p:nvSpPr>
        <p:spPr>
          <a:xfrm>
            <a:off x="1409699" y="1818665"/>
            <a:ext cx="15468600" cy="1800835"/>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Calibri" panose="020F0502020204030204" pitchFamily="34" charset="0"/>
                <a:cs typeface="Calibri" panose="020F0502020204030204" pitchFamily="34" charset="0"/>
              </a:rPr>
              <a:t>Many “core” (foundational) classes can be exempted through AP, IB, and dual-enrollment (transfer) credit. The result of this is that you have the opportunity to add to your academic program (minors, certificates, </a:t>
            </a:r>
            <a:r>
              <a:rPr lang="en-US" sz="3600" dirty="0" err="1">
                <a:solidFill>
                  <a:schemeClr val="bg1"/>
                </a:solidFill>
                <a:latin typeface="Calibri" panose="020F0502020204030204" pitchFamily="34" charset="0"/>
                <a:cs typeface="Calibri" panose="020F0502020204030204" pitchFamily="34" charset="0"/>
              </a:rPr>
              <a:t>etc</a:t>
            </a:r>
            <a:r>
              <a:rPr lang="en-US" sz="3600" dirty="0">
                <a:solidFill>
                  <a:schemeClr val="bg1"/>
                </a:solidFill>
                <a:latin typeface="Calibri" panose="020F0502020204030204" pitchFamily="34" charset="0"/>
                <a:cs typeface="Calibri" panose="020F0502020204030204" pitchFamily="34" charset="0"/>
              </a:rPr>
              <a:t>…) or possibly graduate early!</a:t>
            </a:r>
          </a:p>
        </p:txBody>
      </p:sp>
      <p:pic>
        <p:nvPicPr>
          <p:cNvPr id="6" name="Picture 5">
            <a:extLst>
              <a:ext uri="{FF2B5EF4-FFF2-40B4-BE49-F238E27FC236}">
                <a16:creationId xmlns:a16="http://schemas.microsoft.com/office/drawing/2014/main" id="{30D4E3F5-6525-41F3-A99E-6B4FFEE9B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390569"/>
            <a:ext cx="5436809" cy="3267531"/>
          </a:xfrm>
          <a:prstGeom prst="rect">
            <a:avLst/>
          </a:prstGeom>
        </p:spPr>
      </p:pic>
      <p:pic>
        <p:nvPicPr>
          <p:cNvPr id="16" name="Picture 15">
            <a:extLst>
              <a:ext uri="{FF2B5EF4-FFF2-40B4-BE49-F238E27FC236}">
                <a16:creationId xmlns:a16="http://schemas.microsoft.com/office/drawing/2014/main" id="{4CE8D480-BD32-44C3-B209-292C9E462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386983"/>
            <a:ext cx="5436809" cy="3267532"/>
          </a:xfrm>
          <a:prstGeom prst="rect">
            <a:avLst/>
          </a:prstGeom>
        </p:spPr>
      </p:pic>
      <p:pic>
        <p:nvPicPr>
          <p:cNvPr id="18" name="Picture 17">
            <a:extLst>
              <a:ext uri="{FF2B5EF4-FFF2-40B4-BE49-F238E27FC236}">
                <a16:creationId xmlns:a16="http://schemas.microsoft.com/office/drawing/2014/main" id="{FBF90F5D-F67D-4360-B236-CAA110C56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3930804"/>
            <a:ext cx="5446593" cy="447737"/>
          </a:xfrm>
          <a:prstGeom prst="rect">
            <a:avLst/>
          </a:prstGeom>
        </p:spPr>
      </p:pic>
      <p:pic>
        <p:nvPicPr>
          <p:cNvPr id="22" name="Picture 21">
            <a:extLst>
              <a:ext uri="{FF2B5EF4-FFF2-40B4-BE49-F238E27FC236}">
                <a16:creationId xmlns:a16="http://schemas.microsoft.com/office/drawing/2014/main" id="{4D816D64-8513-48D6-A7FE-F6A0B256B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17" y="3930804"/>
            <a:ext cx="5433292" cy="447737"/>
          </a:xfrm>
          <a:prstGeom prst="rect">
            <a:avLst/>
          </a:prstGeom>
        </p:spPr>
      </p:pic>
      <p:pic>
        <p:nvPicPr>
          <p:cNvPr id="24" name="Picture 23">
            <a:extLst>
              <a:ext uri="{FF2B5EF4-FFF2-40B4-BE49-F238E27FC236}">
                <a16:creationId xmlns:a16="http://schemas.microsoft.com/office/drawing/2014/main" id="{8FE2DDB4-8E8F-446B-A57D-6DDCF04FC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15800" y="4378541"/>
            <a:ext cx="5486399" cy="3275974"/>
          </a:xfrm>
          <a:prstGeom prst="rect">
            <a:avLst/>
          </a:prstGeom>
        </p:spPr>
      </p:pic>
      <p:pic>
        <p:nvPicPr>
          <p:cNvPr id="26" name="Picture 25">
            <a:extLst>
              <a:ext uri="{FF2B5EF4-FFF2-40B4-BE49-F238E27FC236}">
                <a16:creationId xmlns:a16="http://schemas.microsoft.com/office/drawing/2014/main" id="{B36B1516-6A70-4C1C-B60E-DAC0A5607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15800" y="3930805"/>
            <a:ext cx="5482883" cy="458284"/>
          </a:xfrm>
          <a:prstGeom prst="rect">
            <a:avLst/>
          </a:prstGeom>
        </p:spPr>
      </p:pic>
      <p:sp>
        <p:nvSpPr>
          <p:cNvPr id="27" name="TextBox 26">
            <a:extLst>
              <a:ext uri="{FF2B5EF4-FFF2-40B4-BE49-F238E27FC236}">
                <a16:creationId xmlns:a16="http://schemas.microsoft.com/office/drawing/2014/main" id="{E1BFFDA2-F018-4D4F-9C79-1A38C11821B3}"/>
              </a:ext>
            </a:extLst>
          </p:cNvPr>
          <p:cNvSpPr txBox="1"/>
          <p:nvPr/>
        </p:nvSpPr>
        <p:spPr>
          <a:xfrm>
            <a:off x="685800" y="7825026"/>
            <a:ext cx="5436809" cy="646331"/>
          </a:xfrm>
          <a:prstGeom prst="rect">
            <a:avLst/>
          </a:prstGeom>
          <a:noFill/>
        </p:spPr>
        <p:txBody>
          <a:bodyPr wrap="square" rtlCol="0">
            <a:spAutoFit/>
          </a:bodyPr>
          <a:lstStyle/>
          <a:p>
            <a:pPr algn="ctr"/>
            <a:r>
              <a:rPr lang="en-US" sz="3600" dirty="0">
                <a:solidFill>
                  <a:schemeClr val="bg1"/>
                </a:solidFill>
                <a:hlinkClick r:id="rId9"/>
              </a:rPr>
              <a:t>AP Equivalences</a:t>
            </a:r>
            <a:endParaRPr lang="en-US" sz="3600" dirty="0">
              <a:solidFill>
                <a:schemeClr val="bg1"/>
              </a:solidFill>
            </a:endParaRPr>
          </a:p>
        </p:txBody>
      </p:sp>
      <p:sp>
        <p:nvSpPr>
          <p:cNvPr id="28" name="TextBox 27">
            <a:extLst>
              <a:ext uri="{FF2B5EF4-FFF2-40B4-BE49-F238E27FC236}">
                <a16:creationId xmlns:a16="http://schemas.microsoft.com/office/drawing/2014/main" id="{5EDDDD92-1DFE-4F03-950C-847436204204}"/>
              </a:ext>
            </a:extLst>
          </p:cNvPr>
          <p:cNvSpPr txBox="1"/>
          <p:nvPr/>
        </p:nvSpPr>
        <p:spPr>
          <a:xfrm>
            <a:off x="6400799" y="7822004"/>
            <a:ext cx="5436809" cy="646331"/>
          </a:xfrm>
          <a:prstGeom prst="rect">
            <a:avLst/>
          </a:prstGeom>
          <a:noFill/>
        </p:spPr>
        <p:txBody>
          <a:bodyPr wrap="square" rtlCol="0">
            <a:spAutoFit/>
          </a:bodyPr>
          <a:lstStyle/>
          <a:p>
            <a:pPr algn="ctr"/>
            <a:r>
              <a:rPr lang="en-US" sz="3600" dirty="0">
                <a:solidFill>
                  <a:schemeClr val="bg1"/>
                </a:solidFill>
                <a:hlinkClick r:id="rId10"/>
              </a:rPr>
              <a:t>IB Equivalences</a:t>
            </a:r>
            <a:endParaRPr lang="en-US" sz="3600" dirty="0">
              <a:solidFill>
                <a:schemeClr val="bg1"/>
              </a:solidFill>
            </a:endParaRPr>
          </a:p>
        </p:txBody>
      </p:sp>
      <p:sp>
        <p:nvSpPr>
          <p:cNvPr id="29" name="TextBox 28">
            <a:extLst>
              <a:ext uri="{FF2B5EF4-FFF2-40B4-BE49-F238E27FC236}">
                <a16:creationId xmlns:a16="http://schemas.microsoft.com/office/drawing/2014/main" id="{58B4B579-8C3B-45CB-9FAC-232468CE880A}"/>
              </a:ext>
            </a:extLst>
          </p:cNvPr>
          <p:cNvSpPr txBox="1"/>
          <p:nvPr/>
        </p:nvSpPr>
        <p:spPr>
          <a:xfrm>
            <a:off x="12115800" y="7698388"/>
            <a:ext cx="5436809" cy="646331"/>
          </a:xfrm>
          <a:prstGeom prst="rect">
            <a:avLst/>
          </a:prstGeom>
          <a:noFill/>
        </p:spPr>
        <p:txBody>
          <a:bodyPr wrap="square" rtlCol="0">
            <a:spAutoFit/>
          </a:bodyPr>
          <a:lstStyle/>
          <a:p>
            <a:pPr algn="ctr"/>
            <a:r>
              <a:rPr lang="en-US" sz="3600" dirty="0">
                <a:solidFill>
                  <a:schemeClr val="bg1"/>
                </a:solidFill>
                <a:hlinkClick r:id="rId11"/>
              </a:rPr>
              <a:t>Transfer Equivalences</a:t>
            </a:r>
            <a:endParaRPr lang="en-U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7" name="Title 4">
            <a:extLst>
              <a:ext uri="{FF2B5EF4-FFF2-40B4-BE49-F238E27FC236}">
                <a16:creationId xmlns:a16="http://schemas.microsoft.com/office/drawing/2014/main" id="{6B507FCF-7BC0-4486-AE0C-8DFECBB42974}"/>
              </a:ext>
            </a:extLst>
          </p:cNvPr>
          <p:cNvSpPr txBox="1">
            <a:spLocks/>
          </p:cNvSpPr>
          <p:nvPr/>
        </p:nvSpPr>
        <p:spPr>
          <a:xfrm>
            <a:off x="609600" y="342900"/>
            <a:ext cx="17051046"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alibri" panose="020F0502020204030204" pitchFamily="34" charset="0"/>
                <a:cs typeface="Calibri" panose="020F0502020204030204" pitchFamily="34" charset="0"/>
              </a:rPr>
              <a:t>Preparing for Change</a:t>
            </a:r>
          </a:p>
        </p:txBody>
      </p:sp>
      <p:sp>
        <p:nvSpPr>
          <p:cNvPr id="8" name="Text Placeholder 6">
            <a:extLst>
              <a:ext uri="{FF2B5EF4-FFF2-40B4-BE49-F238E27FC236}">
                <a16:creationId xmlns:a16="http://schemas.microsoft.com/office/drawing/2014/main" id="{1804A839-0231-49D6-B290-462C3510B546}"/>
              </a:ext>
            </a:extLst>
          </p:cNvPr>
          <p:cNvSpPr txBox="1">
            <a:spLocks/>
          </p:cNvSpPr>
          <p:nvPr/>
        </p:nvSpPr>
        <p:spPr>
          <a:xfrm>
            <a:off x="6019800" y="2202238"/>
            <a:ext cx="11582400" cy="66103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rgbClr val="E4002B"/>
                </a:solidFill>
                <a:latin typeface="Calibri" panose="020F0502020204030204" pitchFamily="34" charset="0"/>
                <a:cs typeface="Calibri" panose="020F0502020204030204" pitchFamily="34" charset="0"/>
                <a:hlinkClick r:id="rId3"/>
              </a:rPr>
              <a:t>Division of Academic Enhancement:</a:t>
            </a:r>
            <a:endParaRPr lang="en-US" sz="3600" b="1" dirty="0">
              <a:solidFill>
                <a:srgbClr val="E4002B"/>
              </a:solidFill>
              <a:latin typeface="Calibri" panose="020F0502020204030204" pitchFamily="34" charset="0"/>
              <a:cs typeface="Calibri" panose="020F0502020204030204" pitchFamily="34" charset="0"/>
            </a:endParaRPr>
          </a:p>
          <a:p>
            <a:pPr lvl="1"/>
            <a:r>
              <a:rPr lang="en-US" dirty="0">
                <a:solidFill>
                  <a:schemeClr val="bg1"/>
                </a:solidFill>
                <a:latin typeface="Calibri" panose="020F0502020204030204" pitchFamily="34" charset="0"/>
                <a:cs typeface="Calibri" panose="020F0502020204030204" pitchFamily="34" charset="0"/>
              </a:rPr>
              <a:t>Individual and group tutoring in most subjects </a:t>
            </a:r>
          </a:p>
          <a:p>
            <a:pPr lvl="1"/>
            <a:r>
              <a:rPr lang="en-US" dirty="0">
                <a:solidFill>
                  <a:schemeClr val="bg1"/>
                </a:solidFill>
                <a:latin typeface="Calibri" panose="020F0502020204030204" pitchFamily="34" charset="0"/>
                <a:cs typeface="Calibri" panose="020F0502020204030204" pitchFamily="34" charset="0"/>
              </a:rPr>
              <a:t>Academic Coaching to help with time management and study skills</a:t>
            </a:r>
          </a:p>
          <a:p>
            <a:pPr lvl="1"/>
            <a:r>
              <a:rPr lang="en-US" dirty="0">
                <a:solidFill>
                  <a:schemeClr val="bg1"/>
                </a:solidFill>
                <a:latin typeface="Calibri" panose="020F0502020204030204" pitchFamily="34" charset="0"/>
                <a:cs typeface="Calibri" panose="020F0502020204030204" pitchFamily="34" charset="0"/>
              </a:rPr>
              <a:t>UNIV classes to help adjust to UGA</a:t>
            </a:r>
          </a:p>
          <a:p>
            <a:pPr lvl="1"/>
            <a:r>
              <a:rPr lang="en-US" dirty="0">
                <a:solidFill>
                  <a:schemeClr val="bg1"/>
                </a:solidFill>
                <a:latin typeface="Calibri" panose="020F0502020204030204" pitchFamily="34" charset="0"/>
                <a:cs typeface="Calibri" panose="020F0502020204030204" pitchFamily="34" charset="0"/>
              </a:rPr>
              <a:t>Online tutorials for quick help</a:t>
            </a:r>
          </a:p>
          <a:p>
            <a:r>
              <a:rPr lang="en-US" sz="3600" b="1" dirty="0">
                <a:solidFill>
                  <a:srgbClr val="E4002B"/>
                </a:solidFill>
                <a:latin typeface="Calibri" panose="020F0502020204030204" pitchFamily="34" charset="0"/>
                <a:cs typeface="Calibri" panose="020F0502020204030204" pitchFamily="34" charset="0"/>
                <a:hlinkClick r:id="rId4"/>
              </a:rPr>
              <a:t>Writing Centers</a:t>
            </a:r>
            <a:r>
              <a:rPr lang="en-US" sz="3600" dirty="0">
                <a:solidFill>
                  <a:srgbClr val="E4002B"/>
                </a:solidFill>
                <a:latin typeface="Calibri" panose="020F0502020204030204" pitchFamily="34" charset="0"/>
                <a:cs typeface="Calibri" panose="020F0502020204030204" pitchFamily="34" charset="0"/>
                <a:hlinkClick r:id="rId4"/>
              </a:rPr>
              <a:t> </a:t>
            </a:r>
            <a:r>
              <a:rPr lang="en-US" sz="3600" dirty="0">
                <a:solidFill>
                  <a:schemeClr val="bg1"/>
                </a:solidFill>
                <a:latin typeface="Calibri" panose="020F0502020204030204" pitchFamily="34" charset="0"/>
                <a:cs typeface="Calibri" panose="020F0502020204030204" pitchFamily="34" charset="0"/>
              </a:rPr>
              <a:t>at multiple locations on campus</a:t>
            </a:r>
          </a:p>
          <a:p>
            <a:r>
              <a:rPr lang="en-US" sz="3600" b="1" dirty="0">
                <a:solidFill>
                  <a:srgbClr val="E4002B"/>
                </a:solidFill>
                <a:latin typeface="Calibri" panose="020F0502020204030204" pitchFamily="34" charset="0"/>
                <a:cs typeface="Calibri" panose="020F0502020204030204" pitchFamily="34" charset="0"/>
                <a:hlinkClick r:id="rId5"/>
              </a:rPr>
              <a:t>Mathematics Study Hall</a:t>
            </a:r>
            <a:r>
              <a:rPr lang="en-US" sz="3600" dirty="0">
                <a:solidFill>
                  <a:srgbClr val="E4002B"/>
                </a:solidFill>
                <a:latin typeface="Calibri" panose="020F0502020204030204" pitchFamily="34" charset="0"/>
                <a:cs typeface="Calibri" panose="020F0502020204030204" pitchFamily="34" charset="0"/>
                <a:hlinkClick r:id="rId5"/>
              </a:rPr>
              <a:t> </a:t>
            </a:r>
            <a:r>
              <a:rPr lang="en-US" sz="3600" dirty="0">
                <a:solidFill>
                  <a:schemeClr val="bg1"/>
                </a:solidFill>
                <a:latin typeface="Calibri" panose="020F0502020204030204" pitchFamily="34" charset="0"/>
                <a:cs typeface="Calibri" panose="020F0502020204030204" pitchFamily="34" charset="0"/>
              </a:rPr>
              <a:t>offered for </a:t>
            </a:r>
            <a:r>
              <a:rPr lang="en-US" sz="3600" u="sng" dirty="0">
                <a:solidFill>
                  <a:schemeClr val="bg1"/>
                </a:solidFill>
                <a:latin typeface="Calibri" panose="020F0502020204030204" pitchFamily="34" charset="0"/>
                <a:cs typeface="Calibri" panose="020F0502020204030204" pitchFamily="34" charset="0"/>
              </a:rPr>
              <a:t>all</a:t>
            </a:r>
            <a:r>
              <a:rPr lang="en-US" sz="3600" dirty="0">
                <a:solidFill>
                  <a:schemeClr val="bg1"/>
                </a:solidFill>
                <a:latin typeface="Calibri" panose="020F0502020204030204" pitchFamily="34" charset="0"/>
                <a:cs typeface="Calibri" panose="020F0502020204030204" pitchFamily="34" charset="0"/>
              </a:rPr>
              <a:t> MATH courses</a:t>
            </a:r>
          </a:p>
          <a:p>
            <a:r>
              <a:rPr lang="en-US" sz="3600" b="1" dirty="0">
                <a:solidFill>
                  <a:srgbClr val="E4002B"/>
                </a:solidFill>
                <a:latin typeface="Calibri" panose="020F0502020204030204" pitchFamily="34" charset="0"/>
                <a:cs typeface="Calibri" panose="020F0502020204030204" pitchFamily="34" charset="0"/>
                <a:hlinkClick r:id="rId6"/>
              </a:rPr>
              <a:t>Conversation Tables </a:t>
            </a:r>
            <a:r>
              <a:rPr lang="en-US" sz="3600" dirty="0">
                <a:solidFill>
                  <a:schemeClr val="bg1"/>
                </a:solidFill>
                <a:latin typeface="Calibri" panose="020F0502020204030204" pitchFamily="34" charset="0"/>
                <a:cs typeface="Calibri" panose="020F0502020204030204" pitchFamily="34" charset="0"/>
              </a:rPr>
              <a:t>for many languages</a:t>
            </a:r>
          </a:p>
          <a:p>
            <a:r>
              <a:rPr lang="en-US" sz="3600" b="1" dirty="0">
                <a:solidFill>
                  <a:srgbClr val="E4002B"/>
                </a:solidFill>
                <a:latin typeface="Calibri" panose="020F0502020204030204" pitchFamily="34" charset="0"/>
                <a:cs typeface="Calibri" panose="020F0502020204030204" pitchFamily="34" charset="0"/>
                <a:hlinkClick r:id="rId7"/>
              </a:rPr>
              <a:t>Pre-Professional Office: </a:t>
            </a:r>
            <a:r>
              <a:rPr lang="en-US" sz="3600" dirty="0">
                <a:solidFill>
                  <a:schemeClr val="bg1"/>
                </a:solidFill>
                <a:latin typeface="Calibri" panose="020F0502020204030204" pitchFamily="34" charset="0"/>
                <a:cs typeface="Calibri" panose="020F0502020204030204" pitchFamily="34" charset="0"/>
              </a:rPr>
              <a:t>To assist with getting into professional schools after graduation (law, health, </a:t>
            </a:r>
            <a:r>
              <a:rPr lang="en-US" sz="3600" dirty="0" err="1">
                <a:solidFill>
                  <a:schemeClr val="bg1"/>
                </a:solidFill>
                <a:latin typeface="Calibri" panose="020F0502020204030204" pitchFamily="34" charset="0"/>
                <a:cs typeface="Calibri" panose="020F0502020204030204" pitchFamily="34" charset="0"/>
              </a:rPr>
              <a:t>etc</a:t>
            </a:r>
            <a:r>
              <a:rPr lang="en-US" sz="3600" dirty="0">
                <a:solidFill>
                  <a:schemeClr val="bg1"/>
                </a:solidFill>
                <a:latin typeface="Calibri" panose="020F0502020204030204" pitchFamily="34" charset="0"/>
                <a:cs typeface="Calibri" panose="020F0502020204030204" pitchFamily="34" charset="0"/>
              </a:rPr>
              <a:t>…)</a:t>
            </a:r>
            <a:endParaRPr lang="en-US" sz="4000" dirty="0">
              <a:solidFill>
                <a:schemeClr val="bg1"/>
              </a:solidFill>
              <a:latin typeface="Calibri" panose="020F0502020204030204" pitchFamily="34" charset="0"/>
              <a:cs typeface="Calibri" panose="020F0502020204030204" pitchFamily="34" charset="0"/>
            </a:endParaRPr>
          </a:p>
          <a:p>
            <a:endParaRPr lang="en-US" sz="3600" dirty="0">
              <a:solidFill>
                <a:schemeClr val="bg1"/>
              </a:solidFill>
              <a:latin typeface="Calibri" panose="020F0502020204030204" pitchFamily="34" charset="0"/>
              <a:cs typeface="Calibri" panose="020F0502020204030204" pitchFamily="34" charset="0"/>
            </a:endParaRPr>
          </a:p>
          <a:p>
            <a:endParaRPr lang="en-US" sz="3600"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8E57ABB-96E7-41FD-800F-1F15859B90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304" y="1943100"/>
            <a:ext cx="4743450" cy="3162300"/>
          </a:xfrm>
          <a:prstGeom prst="rect">
            <a:avLst/>
          </a:prstGeom>
        </p:spPr>
      </p:pic>
      <p:pic>
        <p:nvPicPr>
          <p:cNvPr id="12" name="Picture 11">
            <a:extLst>
              <a:ext uri="{FF2B5EF4-FFF2-40B4-BE49-F238E27FC236}">
                <a16:creationId xmlns:a16="http://schemas.microsoft.com/office/drawing/2014/main" id="{FE23594B-055B-4490-9ACA-3D83D1898D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304" y="5295900"/>
            <a:ext cx="4743450" cy="3162300"/>
          </a:xfrm>
          <a:prstGeom prst="rect">
            <a:avLst/>
          </a:prstGeom>
        </p:spPr>
      </p:pic>
      <p:grpSp>
        <p:nvGrpSpPr>
          <p:cNvPr id="13" name="Group 2">
            <a:extLst>
              <a:ext uri="{FF2B5EF4-FFF2-40B4-BE49-F238E27FC236}">
                <a16:creationId xmlns:a16="http://schemas.microsoft.com/office/drawing/2014/main" id="{D6C6DA14-8070-421E-9029-1570B84AA258}"/>
              </a:ext>
            </a:extLst>
          </p:cNvPr>
          <p:cNvGrpSpPr/>
          <p:nvPr/>
        </p:nvGrpSpPr>
        <p:grpSpPr>
          <a:xfrm>
            <a:off x="389760" y="299653"/>
            <a:ext cx="17525709" cy="8829224"/>
            <a:chOff x="0" y="0"/>
            <a:chExt cx="13282353" cy="6691476"/>
          </a:xfrm>
        </p:grpSpPr>
        <p:sp>
          <p:nvSpPr>
            <p:cNvPr id="14" name="Freeform 3">
              <a:extLst>
                <a:ext uri="{FF2B5EF4-FFF2-40B4-BE49-F238E27FC236}">
                  <a16:creationId xmlns:a16="http://schemas.microsoft.com/office/drawing/2014/main" id="{24550B90-B605-4F63-9E59-AE896DEA553B}"/>
                </a:ext>
              </a:extLst>
            </p:cNvPr>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E4002B"/>
            </a:solidFill>
          </p:spPr>
        </p:sp>
      </p:grpSp>
      <p:sp>
        <p:nvSpPr>
          <p:cNvPr id="2" name="Rectangle 1">
            <a:extLst>
              <a:ext uri="{FF2B5EF4-FFF2-40B4-BE49-F238E27FC236}">
                <a16:creationId xmlns:a16="http://schemas.microsoft.com/office/drawing/2014/main" id="{33315139-5772-4C46-AD9C-DBAD5AF5E212}"/>
              </a:ext>
            </a:extLst>
          </p:cNvPr>
          <p:cNvSpPr/>
          <p:nvPr/>
        </p:nvSpPr>
        <p:spPr>
          <a:xfrm>
            <a:off x="5733634" y="1257300"/>
            <a:ext cx="6837962" cy="523220"/>
          </a:xfrm>
          <a:prstGeom prst="rect">
            <a:avLst/>
          </a:prstGeom>
        </p:spPr>
        <p:txBody>
          <a:bodyPr wrap="none">
            <a:spAutoFit/>
          </a:bodyPr>
          <a:lstStyle/>
          <a:p>
            <a:r>
              <a:rPr lang="en-US" sz="2800" i="1" dirty="0">
                <a:solidFill>
                  <a:schemeClr val="bg1"/>
                </a:solidFill>
                <a:latin typeface="Calibri" panose="020F0502020204030204" pitchFamily="34" charset="0"/>
                <a:cs typeface="Calibri" panose="020F0502020204030204" pitchFamily="34" charset="0"/>
              </a:rPr>
              <a:t>UGA’s Curriculum is rigorous, but there’s help!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b="1562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3648" y="5143500"/>
            <a:ext cx="14044448" cy="2846633"/>
            <a:chOff x="0" y="0"/>
            <a:chExt cx="3494380" cy="662018"/>
          </a:xfrm>
        </p:grpSpPr>
        <p:sp>
          <p:nvSpPr>
            <p:cNvPr id="3" name="Freeform 3"/>
            <p:cNvSpPr/>
            <p:nvPr/>
          </p:nvSpPr>
          <p:spPr>
            <a:xfrm>
              <a:off x="0" y="0"/>
              <a:ext cx="3494380" cy="662018"/>
            </a:xfrm>
            <a:custGeom>
              <a:avLst/>
              <a:gdLst/>
              <a:ahLst/>
              <a:cxnLst/>
              <a:rect l="l" t="t" r="r" b="b"/>
              <a:pathLst>
                <a:path w="3494380" h="662018">
                  <a:moveTo>
                    <a:pt x="0" y="0"/>
                  </a:moveTo>
                  <a:lnTo>
                    <a:pt x="3494380" y="0"/>
                  </a:lnTo>
                  <a:lnTo>
                    <a:pt x="3494380" y="662018"/>
                  </a:lnTo>
                  <a:lnTo>
                    <a:pt x="0" y="662018"/>
                  </a:lnTo>
                  <a:close/>
                </a:path>
              </a:pathLst>
            </a:custGeom>
            <a:solidFill>
              <a:srgbClr val="BA0C2F">
                <a:alpha val="67843"/>
              </a:srgbClr>
            </a:solidFill>
          </p:spPr>
        </p:sp>
      </p:grpSp>
      <p:pic>
        <p:nvPicPr>
          <p:cNvPr id="4" name="Picture 4"/>
          <p:cNvPicPr>
            <a:picLocks noChangeAspect="1"/>
          </p:cNvPicPr>
          <p:nvPr/>
        </p:nvPicPr>
        <p:blipFill>
          <a:blip r:embed="rId3"/>
          <a:srcRect t="29204" r="10639" b="45387"/>
          <a:stretch>
            <a:fillRect/>
          </a:stretch>
        </p:blipFill>
        <p:spPr>
          <a:xfrm>
            <a:off x="-228600" y="5143500"/>
            <a:ext cx="5269734" cy="1158123"/>
          </a:xfrm>
          <a:prstGeom prst="rect">
            <a:avLst/>
          </a:prstGeom>
        </p:spPr>
      </p:pic>
      <p:sp>
        <p:nvSpPr>
          <p:cNvPr id="5" name="TextBox 4">
            <a:extLst>
              <a:ext uri="{FF2B5EF4-FFF2-40B4-BE49-F238E27FC236}">
                <a16:creationId xmlns:a16="http://schemas.microsoft.com/office/drawing/2014/main" id="{7ACEA304-2A05-4195-BC95-2EF11506F956}"/>
              </a:ext>
            </a:extLst>
          </p:cNvPr>
          <p:cNvSpPr txBox="1"/>
          <p:nvPr/>
        </p:nvSpPr>
        <p:spPr>
          <a:xfrm>
            <a:off x="1295400" y="6057900"/>
            <a:ext cx="11049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Questions?</a:t>
            </a:r>
          </a:p>
        </p:txBody>
      </p:sp>
    </p:spTree>
    <p:extLst>
      <p:ext uri="{BB962C8B-B14F-4D97-AF65-F5344CB8AC3E}">
        <p14:creationId xmlns:p14="http://schemas.microsoft.com/office/powerpoint/2010/main" val="58182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BA0C2F"/>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5" name="Title 4">
            <a:extLst>
              <a:ext uri="{FF2B5EF4-FFF2-40B4-BE49-F238E27FC236}">
                <a16:creationId xmlns:a16="http://schemas.microsoft.com/office/drawing/2014/main" id="{0FF04D15-7B92-4016-9011-15500635AD3F}"/>
              </a:ext>
            </a:extLst>
          </p:cNvPr>
          <p:cNvSpPr>
            <a:spLocks noGrp="1"/>
          </p:cNvSpPr>
          <p:nvPr>
            <p:ph type="title"/>
          </p:nvPr>
        </p:nvSpPr>
        <p:spPr>
          <a:xfrm>
            <a:off x="685800" y="343650"/>
            <a:ext cx="7918121" cy="1162050"/>
          </a:xfrm>
        </p:spPr>
        <p:txBody>
          <a:bodyPr>
            <a:noAutofit/>
          </a:bodyPr>
          <a:lstStyle/>
          <a:p>
            <a:r>
              <a:rPr lang="en-US" sz="6000" dirty="0">
                <a:solidFill>
                  <a:schemeClr val="bg1"/>
                </a:solidFill>
                <a:latin typeface="+mn-lt"/>
                <a:cs typeface="Calibri" panose="020F0502020204030204" pitchFamily="34" charset="0"/>
              </a:rPr>
              <a:t>It’s a Different World!</a:t>
            </a:r>
          </a:p>
        </p:txBody>
      </p:sp>
      <p:sp>
        <p:nvSpPr>
          <p:cNvPr id="7" name="Text Placeholder 6">
            <a:extLst>
              <a:ext uri="{FF2B5EF4-FFF2-40B4-BE49-F238E27FC236}">
                <a16:creationId xmlns:a16="http://schemas.microsoft.com/office/drawing/2014/main" id="{818F4CD7-236B-4AD8-A30B-9A80033DBBCF}"/>
              </a:ext>
            </a:extLst>
          </p:cNvPr>
          <p:cNvSpPr>
            <a:spLocks noGrp="1"/>
          </p:cNvSpPr>
          <p:nvPr>
            <p:ph type="body" sz="half" idx="2"/>
          </p:nvPr>
        </p:nvSpPr>
        <p:spPr>
          <a:xfrm>
            <a:off x="838200" y="1604969"/>
            <a:ext cx="10437280" cy="6187441"/>
          </a:xfrm>
        </p:spPr>
        <p:txBody>
          <a:bodyPr>
            <a:normAutofit/>
          </a:bodyPr>
          <a:lstStyle/>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Undergraduate Enrollment: ~30,000</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67 different countries represented</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Average Freshmen Class Size: 5500-6000</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Average Percentage Pursuing Franklin majors: 34%</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Percentage of Students Who Study Abroad: 25%</a:t>
            </a:r>
          </a:p>
          <a:p>
            <a:pPr marL="285750" indent="-285750">
              <a:buFont typeface="Arial" panose="020B0604020202020204" pitchFamily="34" charset="0"/>
              <a:buChar char="•"/>
            </a:pPr>
            <a:endParaRPr lang="en-US" sz="3200"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The University of Georgia</a:t>
            </a:r>
            <a:r>
              <a:rPr lang="en-US" sz="3200" dirty="0">
                <a:solidFill>
                  <a:schemeClr val="bg1"/>
                </a:solidFill>
                <a:latin typeface="Calibri" panose="020F0502020204030204" pitchFamily="34" charset="0"/>
                <a:cs typeface="Calibri" panose="020F0502020204030204" pitchFamily="34" charset="0"/>
              </a:rPr>
              <a:t> has…</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17 Separate Schools and Colleges</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143 Major Options</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Over 460 Buildings</a:t>
            </a:r>
          </a:p>
          <a:p>
            <a:pPr marL="457200" indent="-457200">
              <a:buFont typeface="Arial" panose="020B0604020202020204" pitchFamily="34" charset="0"/>
              <a:buChar char="•"/>
            </a:pPr>
            <a:endParaRPr lang="en-US" sz="32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200" dirty="0">
              <a:solidFill>
                <a:schemeClr val="bg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11F237E-D0E9-41F2-8EDD-C16A29350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010" y="1409700"/>
            <a:ext cx="6187440" cy="6187440"/>
          </a:xfrm>
          <a:prstGeom prst="rect">
            <a:avLst/>
          </a:prstGeom>
        </p:spPr>
      </p:pic>
      <p:sp>
        <p:nvSpPr>
          <p:cNvPr id="11" name="TextBox 10">
            <a:extLst>
              <a:ext uri="{FF2B5EF4-FFF2-40B4-BE49-F238E27FC236}">
                <a16:creationId xmlns:a16="http://schemas.microsoft.com/office/drawing/2014/main" id="{D40EEDED-958B-45B9-BEA3-DB85AE3D4903}"/>
              </a:ext>
            </a:extLst>
          </p:cNvPr>
          <p:cNvSpPr txBox="1"/>
          <p:nvPr/>
        </p:nvSpPr>
        <p:spPr>
          <a:xfrm>
            <a:off x="5116808" y="8201680"/>
            <a:ext cx="8054384" cy="523220"/>
          </a:xfrm>
          <a:prstGeom prst="rect">
            <a:avLst/>
          </a:prstGeom>
          <a:noFill/>
        </p:spPr>
        <p:txBody>
          <a:bodyPr wrap="none" rtlCol="0">
            <a:spAutoFit/>
          </a:bodyPr>
          <a:lstStyle/>
          <a:p>
            <a:pPr algn="ctr"/>
            <a:r>
              <a:rPr lang="en-US" sz="2800" i="1" dirty="0">
                <a:solidFill>
                  <a:schemeClr val="bg1"/>
                </a:solidFill>
              </a:rPr>
              <a:t>For more statistics, see: </a:t>
            </a:r>
            <a:r>
              <a:rPr lang="en-US" sz="2800" i="1" dirty="0">
                <a:solidFill>
                  <a:schemeClr val="bg1"/>
                </a:solidFill>
                <a:hlinkClick r:id="rId4"/>
              </a:rPr>
              <a:t>https://oir.uga.edu/factbook/</a:t>
            </a:r>
            <a:r>
              <a:rPr lang="en-US" sz="2800" i="1" dirty="0">
                <a:solidFill>
                  <a:schemeClr val="bg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00A3AD"/>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E8557FA5-C516-4EEF-8B8B-5EDD27341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7365" y="6202343"/>
            <a:ext cx="4126735" cy="2751157"/>
          </a:xfrm>
          <a:prstGeom prst="rect">
            <a:avLst/>
          </a:prstGeom>
        </p:spPr>
      </p:pic>
      <p:pic>
        <p:nvPicPr>
          <p:cNvPr id="8" name="Picture 7">
            <a:extLst>
              <a:ext uri="{FF2B5EF4-FFF2-40B4-BE49-F238E27FC236}">
                <a16:creationId xmlns:a16="http://schemas.microsoft.com/office/drawing/2014/main" id="{BEDB1EA9-7BE7-4259-B616-401C479B1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0079" y="3339702"/>
            <a:ext cx="4126735" cy="2749124"/>
          </a:xfrm>
          <a:prstGeom prst="rect">
            <a:avLst/>
          </a:prstGeom>
        </p:spPr>
      </p:pic>
      <p:pic>
        <p:nvPicPr>
          <p:cNvPr id="10" name="Picture 9">
            <a:extLst>
              <a:ext uri="{FF2B5EF4-FFF2-40B4-BE49-F238E27FC236}">
                <a16:creationId xmlns:a16="http://schemas.microsoft.com/office/drawing/2014/main" id="{BF8AE4A8-C968-491F-B7B7-AE84B2AA9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108" y="543755"/>
            <a:ext cx="4126735" cy="2749526"/>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685800" y="552450"/>
            <a:ext cx="124089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Franklin College of Arts &amp; Sciences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914400" y="5329665"/>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785648" y="1562101"/>
            <a:ext cx="12244552" cy="57454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US" sz="3000" i="1" dirty="0">
                <a:solidFill>
                  <a:prstClr val="white"/>
                </a:solidFill>
                <a:latin typeface="Calibri" panose="020F0502020204030204" pitchFamily="34" charset="0"/>
                <a:cs typeface="Calibri" panose="020F0502020204030204" pitchFamily="34" charset="0"/>
              </a:rPr>
              <a:t>“The heart of UGA’s liberal arts learning environment, the Franklin College of Arts and Sciences provides instruction in every classical discipline and all branches of empirical inquiry. Critical thinking skills, from languages and literature to biological sciences, build the foundation for every profession as they empower students to be informed, engaged citizens.”</a:t>
            </a:r>
            <a:endParaRPr kumimoji="0" lang="en-US" sz="300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 name="Text Placeholder 6">
            <a:extLst>
              <a:ext uri="{FF2B5EF4-FFF2-40B4-BE49-F238E27FC236}">
                <a16:creationId xmlns:a16="http://schemas.microsoft.com/office/drawing/2014/main" id="{DF019404-D679-4AE8-B897-6F4137519106}"/>
              </a:ext>
            </a:extLst>
          </p:cNvPr>
          <p:cNvSpPr txBox="1">
            <a:spLocks/>
          </p:cNvSpPr>
          <p:nvPr/>
        </p:nvSpPr>
        <p:spPr>
          <a:xfrm>
            <a:off x="933157" y="4343445"/>
            <a:ext cx="10437280" cy="308605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dirty="0">
                <a:solidFill>
                  <a:schemeClr val="bg1"/>
                </a:solidFill>
                <a:latin typeface="Calibri" panose="020F0502020204030204" pitchFamily="34" charset="0"/>
                <a:cs typeface="Calibri" panose="020F0502020204030204" pitchFamily="34" charset="0"/>
              </a:rPr>
              <a:t>30 Separate Departments</a:t>
            </a:r>
          </a:p>
          <a:p>
            <a:pPr marL="285750" indent="-285750"/>
            <a:r>
              <a:rPr lang="en-US" dirty="0">
                <a:solidFill>
                  <a:schemeClr val="bg1"/>
                </a:solidFill>
                <a:latin typeface="Calibri" panose="020F0502020204030204" pitchFamily="34" charset="0"/>
                <a:cs typeface="Calibri" panose="020F0502020204030204" pitchFamily="34" charset="0"/>
              </a:rPr>
              <a:t>80+ Degree Programs</a:t>
            </a:r>
          </a:p>
          <a:p>
            <a:pPr marL="285750" indent="-285750"/>
            <a:r>
              <a:rPr lang="en-US" dirty="0">
                <a:solidFill>
                  <a:schemeClr val="bg1"/>
                </a:solidFill>
                <a:latin typeface="Calibri" panose="020F0502020204030204" pitchFamily="34" charset="0"/>
                <a:cs typeface="Calibri" panose="020F0502020204030204" pitchFamily="34" charset="0"/>
              </a:rPr>
              <a:t>50% of Credit Hours @UGA Housed in Franklin</a:t>
            </a:r>
          </a:p>
          <a:p>
            <a:pPr marL="285750" indent="-285750"/>
            <a:r>
              <a:rPr lang="en-US" dirty="0">
                <a:solidFill>
                  <a:schemeClr val="bg1"/>
                </a:solidFill>
                <a:latin typeface="Calibri" panose="020F0502020204030204" pitchFamily="34" charset="0"/>
                <a:cs typeface="Calibri" panose="020F0502020204030204" pitchFamily="34" charset="0"/>
              </a:rPr>
              <a:t>Instruction in 23 Different Foreign Languages</a:t>
            </a:r>
          </a:p>
          <a:p>
            <a:pPr marL="285750" indent="-285750"/>
            <a:r>
              <a:rPr lang="en-US" dirty="0">
                <a:solidFill>
                  <a:schemeClr val="bg1"/>
                </a:solidFill>
                <a:latin typeface="Calibri" panose="020F0502020204030204" pitchFamily="34" charset="0"/>
                <a:cs typeface="Calibri" panose="020F0502020204030204" pitchFamily="34" charset="0"/>
              </a:rPr>
              <a:t>26 Study Abroad Programs on Five Continents</a:t>
            </a:r>
          </a:p>
          <a:p>
            <a:pPr marL="0" indent="0">
              <a:buNone/>
            </a:pPr>
            <a:endParaRPr lang="en-US" dirty="0">
              <a:solidFill>
                <a:schemeClr val="bg1"/>
              </a:solidFill>
              <a:latin typeface="Calibri" panose="020F0502020204030204" pitchFamily="34" charset="0"/>
              <a:cs typeface="Calibri" panose="020F0502020204030204" pitchFamily="34" charset="0"/>
            </a:endParaRPr>
          </a:p>
          <a:p>
            <a:pPr marL="457200" indent="-457200"/>
            <a:endParaRPr lang="en-US"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06F36F9-6913-4F33-8DE8-FA344502D2F4}"/>
              </a:ext>
            </a:extLst>
          </p:cNvPr>
          <p:cNvSpPr/>
          <p:nvPr/>
        </p:nvSpPr>
        <p:spPr>
          <a:xfrm>
            <a:off x="1326852" y="7709144"/>
            <a:ext cx="11249554" cy="492443"/>
          </a:xfrm>
          <a:prstGeom prst="rect">
            <a:avLst/>
          </a:prstGeom>
        </p:spPr>
        <p:txBody>
          <a:bodyPr wrap="none">
            <a:spAutoFit/>
          </a:bodyPr>
          <a:lstStyle/>
          <a:p>
            <a:pPr algn="ctr"/>
            <a:r>
              <a:rPr lang="en-US" sz="2600" i="1" dirty="0">
                <a:solidFill>
                  <a:schemeClr val="bg1"/>
                </a:solidFill>
              </a:rPr>
              <a:t>For recent accomplishments, see: </a:t>
            </a:r>
            <a:r>
              <a:rPr lang="en-US" sz="2600" i="1" dirty="0">
                <a:solidFill>
                  <a:schemeClr val="bg1"/>
                </a:solidFill>
                <a:hlinkClick r:id="rId6"/>
              </a:rPr>
              <a:t>https://www.franklin.uga.edu/accomplishments</a:t>
            </a:r>
            <a:endParaRPr lang="en-US" sz="2600" i="1" dirty="0">
              <a:solidFill>
                <a:schemeClr val="bg1"/>
              </a:solidFill>
            </a:endParaRPr>
          </a:p>
        </p:txBody>
      </p:sp>
    </p:spTree>
    <p:extLst>
      <p:ext uri="{BB962C8B-B14F-4D97-AF65-F5344CB8AC3E}">
        <p14:creationId xmlns:p14="http://schemas.microsoft.com/office/powerpoint/2010/main" val="208683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solidFill>
              <a:srgbClr val="00A3AD"/>
            </a:solidFill>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E8557FA5-C516-4EEF-8B8B-5EDD27341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7365" y="6202343"/>
            <a:ext cx="4126735" cy="2751157"/>
          </a:xfrm>
          <a:prstGeom prst="rect">
            <a:avLst/>
          </a:prstGeom>
        </p:spPr>
      </p:pic>
      <p:pic>
        <p:nvPicPr>
          <p:cNvPr id="8" name="Picture 7">
            <a:extLst>
              <a:ext uri="{FF2B5EF4-FFF2-40B4-BE49-F238E27FC236}">
                <a16:creationId xmlns:a16="http://schemas.microsoft.com/office/drawing/2014/main" id="{BEDB1EA9-7BE7-4259-B616-401C479B1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0079" y="3339702"/>
            <a:ext cx="4126735" cy="2749124"/>
          </a:xfrm>
          <a:prstGeom prst="rect">
            <a:avLst/>
          </a:prstGeom>
        </p:spPr>
      </p:pic>
      <p:pic>
        <p:nvPicPr>
          <p:cNvPr id="10" name="Picture 9">
            <a:extLst>
              <a:ext uri="{FF2B5EF4-FFF2-40B4-BE49-F238E27FC236}">
                <a16:creationId xmlns:a16="http://schemas.microsoft.com/office/drawing/2014/main" id="{BF8AE4A8-C968-491F-B7B7-AE84B2AA9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108" y="543755"/>
            <a:ext cx="4126735" cy="2749526"/>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623361" y="571500"/>
            <a:ext cx="1088283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Liberal Arts &amp; Sciences Education</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914400" y="5329665"/>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709448" y="1714500"/>
            <a:ext cx="12244552" cy="67816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latin typeface="Calibri" panose="020F0502020204030204" pitchFamily="34" charset="0"/>
                <a:cs typeface="Calibri" panose="020F0502020204030204" pitchFamily="34" charset="0"/>
              </a:rPr>
              <a:t>Types of undergraduate degrees:</a:t>
            </a:r>
          </a:p>
          <a:p>
            <a:r>
              <a:rPr lang="en-US" b="1" dirty="0">
                <a:solidFill>
                  <a:schemeClr val="bg1"/>
                </a:solidFill>
                <a:latin typeface="Calibri" panose="020F0502020204030204" pitchFamily="34" charset="0"/>
                <a:cs typeface="Calibri" panose="020F0502020204030204" pitchFamily="34" charset="0"/>
              </a:rPr>
              <a:t>AB: </a:t>
            </a:r>
            <a:r>
              <a:rPr lang="en-US" dirty="0">
                <a:solidFill>
                  <a:schemeClr val="bg1"/>
                </a:solidFill>
                <a:latin typeface="Calibri" panose="020F0502020204030204" pitchFamily="34" charset="0"/>
                <a:cs typeface="Calibri" panose="020F0502020204030204" pitchFamily="34" charset="0"/>
              </a:rPr>
              <a:t>Bachelor of Arts – Humanities and Social Sciences</a:t>
            </a:r>
          </a:p>
          <a:p>
            <a:r>
              <a:rPr lang="en-US" b="1" dirty="0">
                <a:solidFill>
                  <a:schemeClr val="bg1"/>
                </a:solidFill>
                <a:latin typeface="Calibri" panose="020F0502020204030204" pitchFamily="34" charset="0"/>
                <a:cs typeface="Calibri" panose="020F0502020204030204" pitchFamily="34" charset="0"/>
              </a:rPr>
              <a:t>BS: </a:t>
            </a:r>
            <a:r>
              <a:rPr lang="en-US" dirty="0">
                <a:solidFill>
                  <a:schemeClr val="bg1"/>
                </a:solidFill>
                <a:latin typeface="Calibri" panose="020F0502020204030204" pitchFamily="34" charset="0"/>
                <a:cs typeface="Calibri" panose="020F0502020204030204" pitchFamily="34" charset="0"/>
              </a:rPr>
              <a:t>Bachelor of Science – Biological, Physical, and Computational Sciences</a:t>
            </a:r>
          </a:p>
          <a:p>
            <a:r>
              <a:rPr lang="en-US" b="1" dirty="0">
                <a:solidFill>
                  <a:schemeClr val="bg1"/>
                </a:solidFill>
                <a:latin typeface="Calibri" panose="020F0502020204030204" pitchFamily="34" charset="0"/>
                <a:cs typeface="Calibri" panose="020F0502020204030204" pitchFamily="34" charset="0"/>
              </a:rPr>
              <a:t>BFA: </a:t>
            </a:r>
            <a:r>
              <a:rPr lang="en-US" dirty="0">
                <a:solidFill>
                  <a:schemeClr val="bg1"/>
                </a:solidFill>
                <a:latin typeface="Calibri" panose="020F0502020204030204" pitchFamily="34" charset="0"/>
                <a:cs typeface="Calibri" panose="020F0502020204030204" pitchFamily="34" charset="0"/>
              </a:rPr>
              <a:t>Bachelor of Fine Arts – Studio Art, Art Education, and Dance</a:t>
            </a:r>
          </a:p>
          <a:p>
            <a:r>
              <a:rPr lang="en-US" b="1" dirty="0">
                <a:solidFill>
                  <a:schemeClr val="bg1"/>
                </a:solidFill>
                <a:latin typeface="Calibri" panose="020F0502020204030204" pitchFamily="34" charset="0"/>
                <a:cs typeface="Calibri" panose="020F0502020204030204" pitchFamily="34" charset="0"/>
              </a:rPr>
              <a:t>BMUS: </a:t>
            </a:r>
            <a:r>
              <a:rPr lang="en-US" dirty="0">
                <a:solidFill>
                  <a:schemeClr val="bg1"/>
                </a:solidFill>
                <a:latin typeface="Calibri" panose="020F0502020204030204" pitchFamily="34" charset="0"/>
                <a:cs typeface="Calibri" panose="020F0502020204030204" pitchFamily="34" charset="0"/>
              </a:rPr>
              <a:t>Bachelor of Music – Five types of Music degrees</a:t>
            </a:r>
          </a:p>
          <a:p>
            <a:r>
              <a:rPr lang="en-US" b="1" dirty="0">
                <a:solidFill>
                  <a:schemeClr val="bg1"/>
                </a:solidFill>
                <a:latin typeface="Calibri" panose="020F0502020204030204" pitchFamily="34" charset="0"/>
                <a:cs typeface="Calibri" panose="020F0502020204030204" pitchFamily="34" charset="0"/>
              </a:rPr>
              <a:t>BSCHEM: S</a:t>
            </a:r>
            <a:r>
              <a:rPr lang="en-US" dirty="0">
                <a:solidFill>
                  <a:schemeClr val="bg1"/>
                </a:solidFill>
                <a:latin typeface="Calibri" panose="020F0502020204030204" pitchFamily="34" charset="0"/>
                <a:cs typeface="Calibri" panose="020F0502020204030204" pitchFamily="34" charset="0"/>
              </a:rPr>
              <a:t>pecialized degree in research Chemistry</a:t>
            </a:r>
          </a:p>
          <a:p>
            <a:endParaRPr lang="en-US" b="1" dirty="0">
              <a:solidFill>
                <a:schemeClr val="bg1"/>
              </a:solidFill>
              <a:latin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cs typeface="Calibri" panose="020F0502020204030204" pitchFamily="34" charset="0"/>
              </a:rPr>
              <a:t>All BS and AB degree-seeking students must take classes in a variety of areas to receive a true liberal arts and sciences education:</a:t>
            </a:r>
          </a:p>
          <a:p>
            <a:pPr marL="0" indent="0">
              <a:buNone/>
            </a:pPr>
            <a:r>
              <a:rPr lang="en-US" dirty="0">
                <a:solidFill>
                  <a:schemeClr val="bg1"/>
                </a:solidFill>
                <a:latin typeface="Calibri" panose="020F0502020204030204" pitchFamily="34" charset="0"/>
                <a:cs typeface="Calibri" panose="020F0502020204030204" pitchFamily="34" charset="0"/>
                <a:hlinkClick r:id="rId6"/>
              </a:rPr>
              <a:t>https://osas.franklin.uga.edu/franklin-college-degree-requirements</a:t>
            </a:r>
            <a:r>
              <a:rPr lang="en-US"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45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a:solidFill>
            <a:srgbClr val="92D050"/>
          </a:solidFill>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grpFill/>
            <a:ln>
              <a:solidFill>
                <a:srgbClr val="92D050"/>
              </a:solidFill>
            </a:ln>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697441" y="571500"/>
            <a:ext cx="85227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Biological Sciences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914400" y="5329665"/>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785648" y="1638300"/>
            <a:ext cx="11473285" cy="729556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00" dirty="0">
                <a:solidFill>
                  <a:schemeClr val="bg1"/>
                </a:solidFill>
                <a:latin typeface="Calibri" panose="020F0502020204030204" pitchFamily="34" charset="0"/>
                <a:cs typeface="Calibri" panose="020F0502020204030204" pitchFamily="34" charset="0"/>
              </a:rPr>
              <a:t>Spanning the broad field of natural sciences concerned with the study of life and living organisms. All majors are housed within the Division of Biological Sciences (except Psychology). The department of Entomology (College of Agriculture and Environmental Sciences) and the </a:t>
            </a:r>
            <a:r>
              <a:rPr lang="en-US" sz="3500" dirty="0" err="1">
                <a:solidFill>
                  <a:schemeClr val="bg1"/>
                </a:solidFill>
                <a:latin typeface="Calibri" panose="020F0502020204030204" pitchFamily="34" charset="0"/>
                <a:cs typeface="Calibri" panose="020F0502020204030204" pitchFamily="34" charset="0"/>
              </a:rPr>
              <a:t>Odum</a:t>
            </a:r>
            <a:r>
              <a:rPr lang="en-US" sz="3500" dirty="0">
                <a:solidFill>
                  <a:schemeClr val="bg1"/>
                </a:solidFill>
                <a:latin typeface="Calibri" panose="020F0502020204030204" pitchFamily="34" charset="0"/>
                <a:cs typeface="Calibri" panose="020F0502020204030204" pitchFamily="34" charset="0"/>
              </a:rPr>
              <a:t> School of Ecology also contribute faculty and graduate students towards BIOL course instruction.</a:t>
            </a:r>
          </a:p>
          <a:p>
            <a:pPr marL="0" indent="0">
              <a:buNone/>
            </a:pPr>
            <a:endParaRPr lang="en-US" dirty="0">
              <a:solidFill>
                <a:schemeClr val="bg1"/>
              </a:solidFill>
              <a:latin typeface="Calibri" panose="020F0502020204030204" pitchFamily="34" charset="0"/>
              <a:cs typeface="Calibri" panose="020F0502020204030204" pitchFamily="34" charset="0"/>
            </a:endParaRPr>
          </a:p>
          <a:p>
            <a:pPr marL="0" lvl="0" indent="0" eaLnBrk="0" fontAlgn="base" hangingPunct="0">
              <a:spcBef>
                <a:spcPct val="0"/>
              </a:spcBef>
              <a:spcAft>
                <a:spcPct val="0"/>
              </a:spcAft>
              <a:buFontTx/>
              <a:buChar char="•"/>
            </a:pPr>
            <a:r>
              <a:rPr lang="en-US" sz="3500" dirty="0">
                <a:solidFill>
                  <a:schemeClr val="bg1"/>
                </a:solidFill>
                <a:latin typeface="Calibri" panose="020F0502020204030204" pitchFamily="34" charset="0"/>
                <a:cs typeface="Calibri" panose="020F0502020204030204" pitchFamily="34" charset="0"/>
              </a:rPr>
              <a:t>PROGRAMS: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3"/>
              </a:rPr>
              <a:t>Biochemistry and Molecular Biology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4"/>
              </a:rPr>
              <a:t>Biology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5"/>
              </a:rPr>
              <a:t>Biology/Science Education - B.S., B.S.Ed.</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6"/>
              </a:rPr>
              <a:t>Cellular Biology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7"/>
              </a:rPr>
              <a:t>Genetics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8"/>
              </a:rPr>
              <a:t>Microbiology (Also Offered at Griffin)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altLang="en-US" sz="3500" dirty="0">
                <a:latin typeface="Arial" panose="020B0604020202020204" pitchFamily="34" charset="0"/>
                <a:hlinkClick r:id="rId9"/>
              </a:rPr>
              <a:t>Plant Biology - B.S.</a:t>
            </a:r>
            <a:r>
              <a:rPr lang="en-US" altLang="en-US" sz="3500" dirty="0">
                <a:latin typeface="Arial" panose="020B0604020202020204" pitchFamily="34" charset="0"/>
              </a:rPr>
              <a:t> </a:t>
            </a:r>
          </a:p>
          <a:p>
            <a:pPr lvl="1" eaLnBrk="0" fontAlgn="base" hangingPunct="0">
              <a:spcBef>
                <a:spcPct val="0"/>
              </a:spcBef>
              <a:spcAft>
                <a:spcPct val="0"/>
              </a:spcAft>
              <a:buClr>
                <a:schemeClr val="bg1"/>
              </a:buClr>
              <a:buFont typeface="Arial" panose="020B0604020202020204" pitchFamily="34" charset="0"/>
              <a:buChar char="•"/>
            </a:pPr>
            <a:r>
              <a:rPr lang="en-US" sz="3600" dirty="0">
                <a:hlinkClick r:id="rId10"/>
              </a:rPr>
              <a:t>Psychology - B.S.</a:t>
            </a:r>
            <a:endParaRPr lang="en-US" dirty="0">
              <a:solidFill>
                <a:schemeClr val="bg1"/>
              </a:solidFill>
              <a:latin typeface="Calibri" panose="020F0502020204030204" pitchFamily="34" charset="0"/>
              <a:cs typeface="Calibri" panose="020F0502020204030204" pitchFamily="34" charset="0"/>
            </a:endParaRPr>
          </a:p>
        </p:txBody>
      </p:sp>
      <p:pic>
        <p:nvPicPr>
          <p:cNvPr id="14" name="Content Placeholder 8">
            <a:extLst>
              <a:ext uri="{FF2B5EF4-FFF2-40B4-BE49-F238E27FC236}">
                <a16:creationId xmlns:a16="http://schemas.microsoft.com/office/drawing/2014/main" id="{9EE29690-38F1-4FBC-A634-A8E75EF7AE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54627" y="952500"/>
            <a:ext cx="4865149" cy="7295561"/>
          </a:xfrm>
          <a:prstGeom prst="rect">
            <a:avLst/>
          </a:prstGeom>
        </p:spPr>
      </p:pic>
    </p:spTree>
    <p:extLst>
      <p:ext uri="{BB962C8B-B14F-4D97-AF65-F5344CB8AC3E}">
        <p14:creationId xmlns:p14="http://schemas.microsoft.com/office/powerpoint/2010/main" val="170180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a:solidFill>
            <a:srgbClr val="92D050"/>
          </a:solidFill>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grpFill/>
            <a:ln>
              <a:solidFill>
                <a:srgbClr val="92D050"/>
              </a:solidFill>
            </a:ln>
          </p:spPr>
        </p:sp>
      </p:grpSp>
      <p:pic>
        <p:nvPicPr>
          <p:cNvPr id="4" name="Picture 4"/>
          <p:cNvPicPr>
            <a:picLocks noChangeAspect="1"/>
          </p:cNvPicPr>
          <p:nvPr/>
        </p:nvPicPr>
        <p:blipFill>
          <a:blip r:embed="rId3"/>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E8557FA5-C516-4EEF-8B8B-5EDD27341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0079" y="6364079"/>
            <a:ext cx="4126735" cy="2360821"/>
          </a:xfrm>
          <a:prstGeom prst="rect">
            <a:avLst/>
          </a:prstGeom>
        </p:spPr>
      </p:pic>
      <p:pic>
        <p:nvPicPr>
          <p:cNvPr id="8" name="Picture 7">
            <a:extLst>
              <a:ext uri="{FF2B5EF4-FFF2-40B4-BE49-F238E27FC236}">
                <a16:creationId xmlns:a16="http://schemas.microsoft.com/office/drawing/2014/main" id="{BEDB1EA9-7BE7-4259-B616-401C479B10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0146" y="3339546"/>
            <a:ext cx="4126600" cy="2749437"/>
          </a:xfrm>
          <a:prstGeom prst="rect">
            <a:avLst/>
          </a:prstGeom>
        </p:spPr>
      </p:pic>
      <p:pic>
        <p:nvPicPr>
          <p:cNvPr id="10" name="Picture 9">
            <a:extLst>
              <a:ext uri="{FF2B5EF4-FFF2-40B4-BE49-F238E27FC236}">
                <a16:creationId xmlns:a16="http://schemas.microsoft.com/office/drawing/2014/main" id="{BF8AE4A8-C968-491F-B7B7-AE84B2AA9F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93108" y="574749"/>
            <a:ext cx="4126735" cy="2687536"/>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707949" y="495300"/>
            <a:ext cx="12485159" cy="11946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Physical &amp; Computational Sciences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914400" y="5329665"/>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707949" y="4991100"/>
            <a:ext cx="12169851" cy="3886200"/>
          </a:xfrm>
          <a:prstGeom prst="rect">
            <a:avLst/>
          </a:prstGeom>
        </p:spPr>
        <p:txBody>
          <a:bodyPr numCol="2">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pPr>
            <a:r>
              <a:rPr lang="en-US" dirty="0">
                <a:hlinkClick r:id="rId7"/>
              </a:rPr>
              <a:t>Astrophysics - B.S.</a:t>
            </a:r>
            <a:endParaRPr lang="en-US" dirty="0"/>
          </a:p>
          <a:p>
            <a:pPr>
              <a:buClr>
                <a:schemeClr val="bg1"/>
              </a:buClr>
            </a:pPr>
            <a:r>
              <a:rPr lang="en-US" dirty="0">
                <a:hlinkClick r:id="rId8"/>
              </a:rPr>
              <a:t>Atmospheric Sciences - B.S.</a:t>
            </a:r>
            <a:endParaRPr lang="en-US" dirty="0"/>
          </a:p>
          <a:p>
            <a:pPr>
              <a:buClr>
                <a:schemeClr val="bg1"/>
              </a:buClr>
            </a:pPr>
            <a:r>
              <a:rPr lang="en-US" dirty="0">
                <a:hlinkClick r:id="rId9"/>
              </a:rPr>
              <a:t>Chemistry - B.S.</a:t>
            </a:r>
            <a:endParaRPr lang="en-US" dirty="0"/>
          </a:p>
          <a:p>
            <a:pPr>
              <a:buClr>
                <a:schemeClr val="bg1"/>
              </a:buClr>
            </a:pPr>
            <a:r>
              <a:rPr lang="en-US" dirty="0">
                <a:hlinkClick r:id="rId10"/>
              </a:rPr>
              <a:t>Cognitive Science - A.B.</a:t>
            </a:r>
            <a:endParaRPr lang="en-US" dirty="0"/>
          </a:p>
          <a:p>
            <a:pPr>
              <a:buClr>
                <a:schemeClr val="bg1"/>
              </a:buClr>
            </a:pPr>
            <a:r>
              <a:rPr lang="en-US" dirty="0">
                <a:hlinkClick r:id="rId11"/>
              </a:rPr>
              <a:t>Computer Science, B.S.</a:t>
            </a:r>
            <a:endParaRPr lang="en-US" dirty="0"/>
          </a:p>
          <a:p>
            <a:pPr>
              <a:buClr>
                <a:schemeClr val="bg1"/>
              </a:buClr>
            </a:pPr>
            <a:r>
              <a:rPr lang="en-US" dirty="0">
                <a:hlinkClick r:id="rId12"/>
              </a:rPr>
              <a:t>Data Science, B.S.</a:t>
            </a:r>
            <a:endParaRPr lang="en-US" dirty="0"/>
          </a:p>
          <a:p>
            <a:pPr>
              <a:buClr>
                <a:schemeClr val="bg1"/>
              </a:buClr>
            </a:pPr>
            <a:r>
              <a:rPr lang="en-US" dirty="0">
                <a:hlinkClick r:id="rId13"/>
              </a:rPr>
              <a:t>Geography - B.S.</a:t>
            </a:r>
            <a:endParaRPr lang="en-US" dirty="0"/>
          </a:p>
          <a:p>
            <a:pPr>
              <a:buClr>
                <a:schemeClr val="bg1"/>
              </a:buClr>
            </a:pPr>
            <a:r>
              <a:rPr lang="en-US" dirty="0">
                <a:hlinkClick r:id="rId14"/>
              </a:rPr>
              <a:t>Geology - A.B.</a:t>
            </a:r>
            <a:endParaRPr lang="en-US" dirty="0"/>
          </a:p>
          <a:p>
            <a:pPr>
              <a:buClr>
                <a:schemeClr val="bg1"/>
              </a:buClr>
            </a:pPr>
            <a:r>
              <a:rPr lang="en-US" dirty="0">
                <a:hlinkClick r:id="rId15"/>
              </a:rPr>
              <a:t>Geology - B.S.</a:t>
            </a:r>
            <a:endParaRPr lang="en-US" dirty="0"/>
          </a:p>
          <a:p>
            <a:pPr>
              <a:buClr>
                <a:schemeClr val="bg1"/>
              </a:buClr>
            </a:pPr>
            <a:r>
              <a:rPr lang="en-US" dirty="0">
                <a:hlinkClick r:id="rId16"/>
              </a:rPr>
              <a:t>Mathematics - B.S.</a:t>
            </a:r>
            <a:endParaRPr lang="en-US" dirty="0"/>
          </a:p>
          <a:p>
            <a:pPr>
              <a:buClr>
                <a:schemeClr val="bg1"/>
              </a:buClr>
            </a:pPr>
            <a:r>
              <a:rPr lang="en-US" dirty="0">
                <a:hlinkClick r:id="rId17"/>
              </a:rPr>
              <a:t>Mathematics/Mathematics Education - Dual Degree - B.S., B.S.Ed.</a:t>
            </a:r>
            <a:endParaRPr lang="en-US" dirty="0"/>
          </a:p>
          <a:p>
            <a:pPr>
              <a:buClr>
                <a:schemeClr val="bg1"/>
              </a:buClr>
            </a:pPr>
            <a:r>
              <a:rPr lang="en-US" dirty="0">
                <a:hlinkClick r:id="rId18"/>
              </a:rPr>
              <a:t>Ocean Science - B.S.</a:t>
            </a:r>
            <a:endParaRPr lang="en-US" dirty="0"/>
          </a:p>
          <a:p>
            <a:pPr>
              <a:buClr>
                <a:schemeClr val="bg1"/>
              </a:buClr>
            </a:pPr>
            <a:r>
              <a:rPr lang="en-US" dirty="0">
                <a:hlinkClick r:id="rId19"/>
              </a:rPr>
              <a:t>Physics - B.S.</a:t>
            </a:r>
            <a:endParaRPr lang="en-US" dirty="0"/>
          </a:p>
          <a:p>
            <a:pPr>
              <a:buClr>
                <a:schemeClr val="bg1"/>
              </a:buClr>
            </a:pPr>
            <a:r>
              <a:rPr lang="en-US" dirty="0">
                <a:hlinkClick r:id="rId20"/>
              </a:rPr>
              <a:t>Statistics - B.S.</a:t>
            </a:r>
            <a:endParaRPr lang="en-US"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99A4946-1E9E-4BE4-8707-D99DF2825DDA}"/>
              </a:ext>
            </a:extLst>
          </p:cNvPr>
          <p:cNvSpPr/>
          <p:nvPr/>
        </p:nvSpPr>
        <p:spPr>
          <a:xfrm>
            <a:off x="707948" y="1562100"/>
            <a:ext cx="11484051" cy="2554545"/>
          </a:xfrm>
          <a:prstGeom prst="rect">
            <a:avLst/>
          </a:prstGeom>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Providing a framework for the comprehensive study of the physical world and the chemistry of nature to academic disciplines primarily concerned with numerical methods, the Division of the Physical &amp; Mathematical Sciences comprises six departments offering eleven majors. </a:t>
            </a:r>
          </a:p>
        </p:txBody>
      </p:sp>
      <p:sp>
        <p:nvSpPr>
          <p:cNvPr id="7" name="Rectangle 6">
            <a:extLst>
              <a:ext uri="{FF2B5EF4-FFF2-40B4-BE49-F238E27FC236}">
                <a16:creationId xmlns:a16="http://schemas.microsoft.com/office/drawing/2014/main" id="{D59ACF52-103F-4621-9267-79A885B9C97B}"/>
              </a:ext>
            </a:extLst>
          </p:cNvPr>
          <p:cNvSpPr/>
          <p:nvPr/>
        </p:nvSpPr>
        <p:spPr>
          <a:xfrm>
            <a:off x="707948" y="4253925"/>
            <a:ext cx="2258119" cy="584775"/>
          </a:xfrm>
          <a:prstGeom prst="rect">
            <a:avLst/>
          </a:prstGeom>
        </p:spPr>
        <p:txBody>
          <a:bodyPr wrap="none">
            <a:spAutoFit/>
          </a:bodyPr>
          <a:lstStyle/>
          <a:p>
            <a:r>
              <a:rPr lang="en-US" sz="3200" dirty="0">
                <a:solidFill>
                  <a:schemeClr val="bg1"/>
                </a:solidFill>
                <a:latin typeface="Calibri" panose="020F0502020204030204" pitchFamily="34" charset="0"/>
                <a:cs typeface="Calibri" panose="020F0502020204030204" pitchFamily="34" charset="0"/>
              </a:rPr>
              <a:t>PROGRAMS:</a:t>
            </a:r>
          </a:p>
        </p:txBody>
      </p:sp>
    </p:spTree>
    <p:extLst>
      <p:ext uri="{BB962C8B-B14F-4D97-AF65-F5344CB8AC3E}">
        <p14:creationId xmlns:p14="http://schemas.microsoft.com/office/powerpoint/2010/main" val="129061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a:solidFill>
            <a:schemeClr val="accent5">
              <a:lumMod val="75000"/>
            </a:schemeClr>
          </a:solidFill>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grpFill/>
            <a:ln>
              <a:solidFill>
                <a:schemeClr val="accent5">
                  <a:lumMod val="75000"/>
                </a:schemeClr>
              </a:solidFill>
            </a:ln>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697441" y="495300"/>
            <a:ext cx="85227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Humanities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881939" y="3848100"/>
            <a:ext cx="11723158" cy="5105399"/>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chemeClr val="bg1"/>
              </a:buClr>
            </a:pPr>
            <a:r>
              <a:rPr lang="en-US" dirty="0">
                <a:hlinkClick r:id="rId3"/>
              </a:rPr>
              <a:t>African American Studies - A.B.</a:t>
            </a:r>
            <a:endParaRPr lang="en-US" dirty="0"/>
          </a:p>
          <a:p>
            <a:pPr>
              <a:spcBef>
                <a:spcPts val="0"/>
              </a:spcBef>
              <a:buClr>
                <a:schemeClr val="bg1"/>
              </a:buClr>
            </a:pPr>
            <a:r>
              <a:rPr lang="en-US" dirty="0">
                <a:hlinkClick r:id="rId4"/>
              </a:rPr>
              <a:t>Arabic - A.B.</a:t>
            </a:r>
            <a:endParaRPr lang="en-US" dirty="0"/>
          </a:p>
          <a:p>
            <a:pPr>
              <a:spcBef>
                <a:spcPts val="0"/>
              </a:spcBef>
              <a:buClr>
                <a:schemeClr val="bg1"/>
              </a:buClr>
            </a:pPr>
            <a:r>
              <a:rPr lang="en-US" dirty="0">
                <a:hlinkClick r:id="rId5"/>
              </a:rPr>
              <a:t>Asian Languages and Literature - A.B.</a:t>
            </a:r>
            <a:endParaRPr lang="en-US" dirty="0"/>
          </a:p>
          <a:p>
            <a:pPr>
              <a:spcBef>
                <a:spcPts val="0"/>
              </a:spcBef>
              <a:buClr>
                <a:schemeClr val="bg1"/>
              </a:buClr>
            </a:pPr>
            <a:r>
              <a:rPr lang="en-US" dirty="0">
                <a:hlinkClick r:id="rId6"/>
              </a:rPr>
              <a:t>Classics - A.B.</a:t>
            </a:r>
            <a:endParaRPr lang="en-US" dirty="0"/>
          </a:p>
          <a:p>
            <a:pPr>
              <a:spcBef>
                <a:spcPts val="0"/>
              </a:spcBef>
              <a:buClr>
                <a:schemeClr val="bg1"/>
              </a:buClr>
            </a:pPr>
            <a:r>
              <a:rPr lang="en-US" dirty="0">
                <a:hlinkClick r:id="rId7"/>
              </a:rPr>
              <a:t>Cognitive Science A.B.</a:t>
            </a:r>
            <a:endParaRPr lang="en-US" dirty="0"/>
          </a:p>
          <a:p>
            <a:pPr>
              <a:spcBef>
                <a:spcPts val="0"/>
              </a:spcBef>
              <a:buClr>
                <a:schemeClr val="bg1"/>
              </a:buClr>
            </a:pPr>
            <a:r>
              <a:rPr lang="en-US" dirty="0">
                <a:hlinkClick r:id="rId8"/>
              </a:rPr>
              <a:t>Comparative Literature and Intercultural Studies - A.B.</a:t>
            </a:r>
            <a:endParaRPr lang="en-US" dirty="0"/>
          </a:p>
          <a:p>
            <a:pPr>
              <a:spcBef>
                <a:spcPts val="0"/>
              </a:spcBef>
              <a:buClr>
                <a:schemeClr val="bg1"/>
              </a:buClr>
            </a:pPr>
            <a:r>
              <a:rPr lang="en-US" dirty="0">
                <a:hlinkClick r:id="rId9"/>
              </a:rPr>
              <a:t>English - A.B.</a:t>
            </a:r>
            <a:endParaRPr lang="en-US" dirty="0"/>
          </a:p>
          <a:p>
            <a:pPr>
              <a:spcBef>
                <a:spcPts val="0"/>
              </a:spcBef>
              <a:buClr>
                <a:schemeClr val="bg1"/>
              </a:buClr>
            </a:pPr>
            <a:r>
              <a:rPr lang="en-US" dirty="0">
                <a:hlinkClick r:id="rId10"/>
              </a:rPr>
              <a:t>French - A.B.</a:t>
            </a:r>
            <a:endParaRPr lang="en-US" dirty="0"/>
          </a:p>
          <a:p>
            <a:pPr>
              <a:spcBef>
                <a:spcPts val="0"/>
              </a:spcBef>
              <a:buClr>
                <a:schemeClr val="bg1"/>
              </a:buClr>
            </a:pPr>
            <a:r>
              <a:rPr lang="en-US" dirty="0">
                <a:hlinkClick r:id="rId11"/>
              </a:rPr>
              <a:t>German - A.B.</a:t>
            </a:r>
            <a:endParaRPr lang="en-US" dirty="0">
              <a:hlinkClick r:id="rId12"/>
            </a:endParaRPr>
          </a:p>
          <a:p>
            <a:pPr>
              <a:spcBef>
                <a:spcPts val="0"/>
              </a:spcBef>
              <a:buClr>
                <a:schemeClr val="bg1"/>
              </a:buClr>
            </a:pPr>
            <a:r>
              <a:rPr lang="en-US" dirty="0">
                <a:hlinkClick r:id="rId12"/>
              </a:rPr>
              <a:t>History - A.B.</a:t>
            </a:r>
            <a:endParaRPr lang="en-US" dirty="0"/>
          </a:p>
          <a:p>
            <a:pPr>
              <a:spcBef>
                <a:spcPts val="0"/>
              </a:spcBef>
              <a:buClr>
                <a:schemeClr val="bg1"/>
              </a:buClr>
            </a:pPr>
            <a:r>
              <a:rPr lang="en-US" dirty="0">
                <a:hlinkClick r:id="rId13"/>
              </a:rPr>
              <a:t>Latin American and Caribbean Studies - A.B.</a:t>
            </a:r>
            <a:endParaRPr lang="en-US" dirty="0"/>
          </a:p>
          <a:p>
            <a:pPr>
              <a:spcBef>
                <a:spcPts val="0"/>
              </a:spcBef>
              <a:buClr>
                <a:schemeClr val="bg1"/>
              </a:buClr>
            </a:pPr>
            <a:r>
              <a:rPr lang="en-US" dirty="0">
                <a:hlinkClick r:id="rId14"/>
              </a:rPr>
              <a:t>Linguistics - A.B.</a:t>
            </a:r>
            <a:endParaRPr lang="en-US" dirty="0"/>
          </a:p>
          <a:p>
            <a:pPr>
              <a:spcBef>
                <a:spcPts val="0"/>
              </a:spcBef>
              <a:buClr>
                <a:schemeClr val="bg1"/>
              </a:buClr>
            </a:pPr>
            <a:r>
              <a:rPr lang="en-US" dirty="0">
                <a:hlinkClick r:id="rId15"/>
              </a:rPr>
              <a:t>Philosophy - A.B.</a:t>
            </a:r>
            <a:endParaRPr lang="en-US" dirty="0"/>
          </a:p>
          <a:p>
            <a:pPr>
              <a:spcBef>
                <a:spcPts val="0"/>
              </a:spcBef>
              <a:buClr>
                <a:schemeClr val="bg1"/>
              </a:buClr>
            </a:pPr>
            <a:r>
              <a:rPr lang="en-US" dirty="0">
                <a:hlinkClick r:id="rId16"/>
              </a:rPr>
              <a:t>Religion - A.B.</a:t>
            </a:r>
            <a:endParaRPr lang="en-US" dirty="0"/>
          </a:p>
          <a:p>
            <a:pPr>
              <a:spcBef>
                <a:spcPts val="0"/>
              </a:spcBef>
              <a:buClr>
                <a:schemeClr val="bg1"/>
              </a:buClr>
            </a:pPr>
            <a:r>
              <a:rPr lang="en-US" dirty="0">
                <a:hlinkClick r:id="rId17"/>
              </a:rPr>
              <a:t>Romance Languages - A.B.</a:t>
            </a:r>
            <a:endParaRPr lang="en-US" dirty="0"/>
          </a:p>
          <a:p>
            <a:pPr>
              <a:spcBef>
                <a:spcPts val="0"/>
              </a:spcBef>
              <a:buClr>
                <a:schemeClr val="bg1"/>
              </a:buClr>
            </a:pPr>
            <a:r>
              <a:rPr lang="en-US" dirty="0">
                <a:hlinkClick r:id="rId18"/>
              </a:rPr>
              <a:t>Russian - A.B.</a:t>
            </a:r>
            <a:endParaRPr lang="en-US" dirty="0"/>
          </a:p>
          <a:p>
            <a:pPr>
              <a:spcBef>
                <a:spcPts val="0"/>
              </a:spcBef>
              <a:buClr>
                <a:schemeClr val="bg1"/>
              </a:buClr>
            </a:pPr>
            <a:r>
              <a:rPr lang="en-US" dirty="0">
                <a:hlinkClick r:id="rId19"/>
              </a:rPr>
              <a:t>Spanish - A.B.</a:t>
            </a:r>
            <a:endParaRPr lang="en-US" dirty="0"/>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773641" y="1485901"/>
            <a:ext cx="11723159" cy="18287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alibri" panose="020F0502020204030204" pitchFamily="34" charset="0"/>
                <a:cs typeface="Calibri" panose="020F0502020204030204" pitchFamily="34" charset="0"/>
              </a:rPr>
              <a:t>Forming the bedrock of human culture from modern languages and literature to philosophy and religion, the Division of the Humanities comprises eight departments, and a host of concentrations and majors with more than 2,000 students from around the world enrolled in our AB, MA and PhD programs.</a:t>
            </a:r>
          </a:p>
        </p:txBody>
      </p:sp>
      <p:pic>
        <p:nvPicPr>
          <p:cNvPr id="14" name="Content Placeholder 8">
            <a:extLst>
              <a:ext uri="{FF2B5EF4-FFF2-40B4-BE49-F238E27FC236}">
                <a16:creationId xmlns:a16="http://schemas.microsoft.com/office/drawing/2014/main" id="{9EE29690-38F1-4FBC-A634-A8E75EF7AE0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713393" y="1057856"/>
            <a:ext cx="4876657" cy="7312818"/>
          </a:xfrm>
          <a:prstGeom prst="rect">
            <a:avLst/>
          </a:prstGeom>
        </p:spPr>
      </p:pic>
      <p:sp>
        <p:nvSpPr>
          <p:cNvPr id="5" name="Rectangle 4">
            <a:extLst>
              <a:ext uri="{FF2B5EF4-FFF2-40B4-BE49-F238E27FC236}">
                <a16:creationId xmlns:a16="http://schemas.microsoft.com/office/drawing/2014/main" id="{C5F1FDC6-0649-4432-A9BC-872C2612DBE3}"/>
              </a:ext>
            </a:extLst>
          </p:cNvPr>
          <p:cNvSpPr/>
          <p:nvPr/>
        </p:nvSpPr>
        <p:spPr>
          <a:xfrm>
            <a:off x="773641" y="3314700"/>
            <a:ext cx="1998945" cy="523220"/>
          </a:xfrm>
          <a:prstGeom prst="rect">
            <a:avLst/>
          </a:prstGeom>
        </p:spPr>
        <p:txBody>
          <a:bodyPr wrap="none">
            <a:spAutoFit/>
          </a:bodyPr>
          <a:lstStyle/>
          <a:p>
            <a:r>
              <a:rPr lang="en-US" sz="2800" dirty="0">
                <a:solidFill>
                  <a:schemeClr val="bg1"/>
                </a:solidFill>
                <a:latin typeface="Calibri" panose="020F0502020204030204" pitchFamily="34" charset="0"/>
                <a:cs typeface="Calibri" panose="020F0502020204030204" pitchFamily="34" charset="0"/>
              </a:rPr>
              <a:t>PROGRAMS:</a:t>
            </a:r>
          </a:p>
        </p:txBody>
      </p:sp>
    </p:spTree>
    <p:extLst>
      <p:ext uri="{BB962C8B-B14F-4D97-AF65-F5344CB8AC3E}">
        <p14:creationId xmlns:p14="http://schemas.microsoft.com/office/powerpoint/2010/main" val="75766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a:solidFill>
            <a:srgbClr val="C00000"/>
          </a:solidFill>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grpFill/>
            <a:ln>
              <a:solidFill>
                <a:srgbClr val="C00000"/>
              </a:solidFill>
            </a:ln>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E8557FA5-C516-4EEF-8B8B-5EDD27341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7365" y="6202343"/>
            <a:ext cx="4126735" cy="2751157"/>
          </a:xfrm>
          <a:prstGeom prst="rect">
            <a:avLst/>
          </a:prstGeom>
        </p:spPr>
      </p:pic>
      <p:pic>
        <p:nvPicPr>
          <p:cNvPr id="8" name="Picture 7">
            <a:extLst>
              <a:ext uri="{FF2B5EF4-FFF2-40B4-BE49-F238E27FC236}">
                <a16:creationId xmlns:a16="http://schemas.microsoft.com/office/drawing/2014/main" id="{BEDB1EA9-7BE7-4259-B616-401C479B1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0146" y="3339546"/>
            <a:ext cx="4126600" cy="2749437"/>
          </a:xfrm>
          <a:prstGeom prst="rect">
            <a:avLst/>
          </a:prstGeom>
        </p:spPr>
      </p:pic>
      <p:pic>
        <p:nvPicPr>
          <p:cNvPr id="10" name="Picture 9">
            <a:extLst>
              <a:ext uri="{FF2B5EF4-FFF2-40B4-BE49-F238E27FC236}">
                <a16:creationId xmlns:a16="http://schemas.microsoft.com/office/drawing/2014/main" id="{BF8AE4A8-C968-491F-B7B7-AE84B2AA9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108" y="542940"/>
            <a:ext cx="4126735" cy="2751156"/>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621241" y="495300"/>
            <a:ext cx="12485159" cy="11946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Social Sciences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914400" y="5329665"/>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827134" y="1714500"/>
            <a:ext cx="12524278" cy="205148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latin typeface="Calibri" panose="020F0502020204030204" pitchFamily="34" charset="0"/>
                <a:cs typeface="Calibri" panose="020F0502020204030204" pitchFamily="34" charset="0"/>
              </a:rPr>
              <a:t>Investigating society and the relationships among individuals within a society, the Division of the Social Sciences is comprised of branches of knowledge reaching from the Age of the Enlightenment into the 21st century of human activity and existence.</a:t>
            </a:r>
          </a:p>
        </p:txBody>
      </p:sp>
      <p:sp>
        <p:nvSpPr>
          <p:cNvPr id="5" name="Rectangle 4">
            <a:extLst>
              <a:ext uri="{FF2B5EF4-FFF2-40B4-BE49-F238E27FC236}">
                <a16:creationId xmlns:a16="http://schemas.microsoft.com/office/drawing/2014/main" id="{358C436B-5D59-4BEA-BA01-074D8A337E52}"/>
              </a:ext>
            </a:extLst>
          </p:cNvPr>
          <p:cNvSpPr/>
          <p:nvPr/>
        </p:nvSpPr>
        <p:spPr>
          <a:xfrm>
            <a:off x="810722" y="4064385"/>
            <a:ext cx="2258119" cy="584775"/>
          </a:xfrm>
          <a:prstGeom prst="rect">
            <a:avLst/>
          </a:prstGeom>
        </p:spPr>
        <p:txBody>
          <a:bodyPr wrap="none">
            <a:spAutoFit/>
          </a:bodyPr>
          <a:lstStyle/>
          <a:p>
            <a:r>
              <a:rPr lang="en-US" sz="3200" dirty="0">
                <a:solidFill>
                  <a:schemeClr val="bg1"/>
                </a:solidFill>
                <a:latin typeface="Calibri" panose="020F0502020204030204" pitchFamily="34" charset="0"/>
                <a:cs typeface="Calibri" panose="020F0502020204030204" pitchFamily="34" charset="0"/>
              </a:rPr>
              <a:t>PROGRAMS:</a:t>
            </a:r>
          </a:p>
        </p:txBody>
      </p:sp>
      <p:sp>
        <p:nvSpPr>
          <p:cNvPr id="7" name="Rectangle 6">
            <a:extLst>
              <a:ext uri="{FF2B5EF4-FFF2-40B4-BE49-F238E27FC236}">
                <a16:creationId xmlns:a16="http://schemas.microsoft.com/office/drawing/2014/main" id="{D1BC4391-F383-418B-8566-282718548D3A}"/>
              </a:ext>
            </a:extLst>
          </p:cNvPr>
          <p:cNvSpPr/>
          <p:nvPr/>
        </p:nvSpPr>
        <p:spPr>
          <a:xfrm>
            <a:off x="789881" y="5176162"/>
            <a:ext cx="12036658" cy="4031873"/>
          </a:xfrm>
          <a:prstGeom prst="rect">
            <a:avLst/>
          </a:prstGeom>
        </p:spPr>
        <p:txBody>
          <a:bodyPr wrap="square" numCol="2">
            <a:spAutoFit/>
          </a:bodyPr>
          <a:lstStyle/>
          <a:p>
            <a:pPr marL="465138" indent="-349250">
              <a:buClr>
                <a:schemeClr val="bg1"/>
              </a:buClr>
              <a:buFont typeface="Arial" panose="020B0604020202020204" pitchFamily="34" charset="0"/>
              <a:buChar char="•"/>
            </a:pPr>
            <a:r>
              <a:rPr lang="en-US" sz="3200" dirty="0">
                <a:hlinkClick r:id="rId6"/>
              </a:rPr>
              <a:t>African American Studies - A.B.</a:t>
            </a:r>
            <a:endParaRPr lang="en-US" sz="3200" dirty="0">
              <a:hlinkClick r:id="rId7"/>
            </a:endParaRPr>
          </a:p>
          <a:p>
            <a:pPr marL="465138" indent="-349250">
              <a:buClr>
                <a:schemeClr val="bg1"/>
              </a:buClr>
              <a:buFont typeface="Arial" panose="020B0604020202020204" pitchFamily="34" charset="0"/>
              <a:buChar char="•"/>
            </a:pPr>
            <a:r>
              <a:rPr lang="en-US" sz="3200" dirty="0">
                <a:hlinkClick r:id="rId7"/>
              </a:rPr>
              <a:t>Anthropology - A.B.</a:t>
            </a:r>
            <a:endParaRPr lang="en-US" sz="3200" dirty="0"/>
          </a:p>
          <a:p>
            <a:pPr marL="465138" indent="-349250">
              <a:buClr>
                <a:schemeClr val="bg1"/>
              </a:buClr>
              <a:buFont typeface="Arial" panose="020B0604020202020204" pitchFamily="34" charset="0"/>
              <a:buChar char="•"/>
            </a:pPr>
            <a:r>
              <a:rPr lang="en-US" sz="3200" dirty="0">
                <a:hlinkClick r:id="rId8"/>
              </a:rPr>
              <a:t>Cognitive Science - A.B.</a:t>
            </a:r>
            <a:endParaRPr lang="en-US" sz="3200" dirty="0"/>
          </a:p>
          <a:p>
            <a:pPr marL="465138" indent="-349250">
              <a:buClr>
                <a:schemeClr val="bg1"/>
              </a:buClr>
              <a:buFont typeface="Arial" panose="020B0604020202020204" pitchFamily="34" charset="0"/>
              <a:buChar char="•"/>
            </a:pPr>
            <a:r>
              <a:rPr lang="en-US" sz="3200" dirty="0">
                <a:hlinkClick r:id="rId9"/>
              </a:rPr>
              <a:t>Communication Studies - A.B.</a:t>
            </a:r>
            <a:endParaRPr lang="en-US" sz="3200" dirty="0"/>
          </a:p>
          <a:p>
            <a:pPr marL="465138" indent="-349250">
              <a:buClr>
                <a:schemeClr val="bg1"/>
              </a:buClr>
              <a:buFont typeface="Arial" panose="020B0604020202020204" pitchFamily="34" charset="0"/>
              <a:buChar char="•"/>
            </a:pPr>
            <a:r>
              <a:rPr lang="en-US" sz="3200" dirty="0">
                <a:hlinkClick r:id="rId10"/>
              </a:rPr>
              <a:t>Criminal Justice - A.B.</a:t>
            </a:r>
            <a:endParaRPr lang="en-US" sz="3200" dirty="0"/>
          </a:p>
          <a:p>
            <a:pPr marL="465138" indent="-349250">
              <a:buClr>
                <a:schemeClr val="bg1"/>
              </a:buClr>
              <a:buFont typeface="Arial" panose="020B0604020202020204" pitchFamily="34" charset="0"/>
              <a:buChar char="•"/>
            </a:pPr>
            <a:r>
              <a:rPr lang="en-US" sz="3200" dirty="0">
                <a:hlinkClick r:id="rId11"/>
              </a:rPr>
              <a:t>Geography - A.B.</a:t>
            </a:r>
            <a:endParaRPr lang="en-US" sz="3200" dirty="0"/>
          </a:p>
          <a:p>
            <a:pPr marL="465138" indent="-349250">
              <a:buClr>
                <a:schemeClr val="bg1"/>
              </a:buClr>
              <a:buFont typeface="Arial" panose="020B0604020202020204" pitchFamily="34" charset="0"/>
              <a:buChar char="•"/>
            </a:pPr>
            <a:endParaRPr lang="en-US" sz="3200" dirty="0">
              <a:hlinkClick r:id="rId12"/>
            </a:endParaRPr>
          </a:p>
          <a:p>
            <a:pPr marL="465138" indent="-349250">
              <a:buClr>
                <a:schemeClr val="bg1"/>
              </a:buClr>
              <a:buFont typeface="Arial" panose="020B0604020202020204" pitchFamily="34" charset="0"/>
              <a:buChar char="•"/>
            </a:pPr>
            <a:endParaRPr lang="en-US" sz="3200" dirty="0">
              <a:hlinkClick r:id="rId12"/>
            </a:endParaRPr>
          </a:p>
          <a:p>
            <a:pPr marL="465138" indent="-349250">
              <a:buClr>
                <a:schemeClr val="bg1"/>
              </a:buClr>
              <a:buFont typeface="Arial" panose="020B0604020202020204" pitchFamily="34" charset="0"/>
              <a:buChar char="•"/>
            </a:pPr>
            <a:r>
              <a:rPr lang="en-US" sz="3200" dirty="0">
                <a:hlinkClick r:id="rId12"/>
              </a:rPr>
              <a:t>Latin American and Caribbean Studies - A.B.</a:t>
            </a:r>
            <a:endParaRPr lang="en-US" sz="3200" dirty="0"/>
          </a:p>
          <a:p>
            <a:pPr marL="465138" indent="-349250">
              <a:buClr>
                <a:schemeClr val="bg1"/>
              </a:buClr>
              <a:buFont typeface="Arial" panose="020B0604020202020204" pitchFamily="34" charset="0"/>
              <a:buChar char="•"/>
            </a:pPr>
            <a:r>
              <a:rPr lang="en-US" sz="3200" dirty="0">
                <a:hlinkClick r:id="rId13"/>
              </a:rPr>
              <a:t>Psychology - B.S.</a:t>
            </a:r>
            <a:endParaRPr lang="en-US" sz="3200" dirty="0"/>
          </a:p>
          <a:p>
            <a:pPr marL="465138" indent="-349250">
              <a:buClr>
                <a:schemeClr val="bg1"/>
              </a:buClr>
              <a:buFont typeface="Arial" panose="020B0604020202020204" pitchFamily="34" charset="0"/>
              <a:buChar char="•"/>
            </a:pPr>
            <a:r>
              <a:rPr lang="en-US" sz="3200" dirty="0">
                <a:hlinkClick r:id="rId14"/>
              </a:rPr>
              <a:t>Sociology - A.B.</a:t>
            </a:r>
            <a:endParaRPr lang="en-US" sz="3200" dirty="0"/>
          </a:p>
          <a:p>
            <a:pPr marL="465138" indent="-349250">
              <a:buClr>
                <a:schemeClr val="bg1"/>
              </a:buClr>
              <a:buFont typeface="Arial" panose="020B0604020202020204" pitchFamily="34" charset="0"/>
              <a:buChar char="•"/>
            </a:pPr>
            <a:r>
              <a:rPr lang="en-US" sz="3200" dirty="0">
                <a:hlinkClick r:id="rId15"/>
              </a:rPr>
              <a:t>Women's Studies - A.B</a:t>
            </a:r>
            <a:endParaRPr lang="en-US" sz="3200" dirty="0"/>
          </a:p>
        </p:txBody>
      </p:sp>
    </p:spTree>
    <p:extLst>
      <p:ext uri="{BB962C8B-B14F-4D97-AF65-F5344CB8AC3E}">
        <p14:creationId xmlns:p14="http://schemas.microsoft.com/office/powerpoint/2010/main" val="259154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389760" y="299653"/>
            <a:ext cx="17525709" cy="8829224"/>
            <a:chOff x="0" y="0"/>
            <a:chExt cx="13282353" cy="6691476"/>
          </a:xfrm>
          <a:solidFill>
            <a:srgbClr val="C00000"/>
          </a:solidFill>
        </p:grpSpPr>
        <p:sp>
          <p:nvSpPr>
            <p:cNvPr id="3" name="Freeform 3"/>
            <p:cNvSpPr/>
            <p:nvPr/>
          </p:nvSpPr>
          <p:spPr>
            <a:xfrm>
              <a:off x="0" y="0"/>
              <a:ext cx="13282354" cy="6691476"/>
            </a:xfrm>
            <a:custGeom>
              <a:avLst/>
              <a:gdLst/>
              <a:ahLst/>
              <a:cxnLst/>
              <a:rect l="l" t="t" r="r" b="b"/>
              <a:pathLst>
                <a:path w="13282354" h="6691476">
                  <a:moveTo>
                    <a:pt x="0" y="0"/>
                  </a:moveTo>
                  <a:lnTo>
                    <a:pt x="0" y="6691476"/>
                  </a:lnTo>
                  <a:lnTo>
                    <a:pt x="13282354" y="6691476"/>
                  </a:lnTo>
                  <a:lnTo>
                    <a:pt x="13282354" y="0"/>
                  </a:lnTo>
                  <a:lnTo>
                    <a:pt x="0" y="0"/>
                  </a:lnTo>
                  <a:close/>
                  <a:moveTo>
                    <a:pt x="13221393" y="6630516"/>
                  </a:moveTo>
                  <a:lnTo>
                    <a:pt x="59690" y="6630516"/>
                  </a:lnTo>
                  <a:lnTo>
                    <a:pt x="59690" y="59690"/>
                  </a:lnTo>
                  <a:lnTo>
                    <a:pt x="13221393" y="59690"/>
                  </a:lnTo>
                  <a:lnTo>
                    <a:pt x="13221393" y="6630516"/>
                  </a:lnTo>
                  <a:close/>
                </a:path>
              </a:pathLst>
            </a:custGeom>
            <a:grpFill/>
            <a:ln>
              <a:solidFill>
                <a:srgbClr val="C00000"/>
              </a:solidFill>
            </a:ln>
          </p:spPr>
        </p:sp>
      </p:grpSp>
      <p:pic>
        <p:nvPicPr>
          <p:cNvPr id="4" name="Picture 4"/>
          <p:cNvPicPr>
            <a:picLocks noChangeAspect="1"/>
          </p:cNvPicPr>
          <p:nvPr/>
        </p:nvPicPr>
        <p:blipFill>
          <a:blip r:embed="rId2"/>
          <a:srcRect t="29204" r="10639" b="45387"/>
          <a:stretch>
            <a:fillRect/>
          </a:stretch>
        </p:blipFill>
        <p:spPr>
          <a:xfrm>
            <a:off x="0" y="9128877"/>
            <a:ext cx="5269734" cy="1158123"/>
          </a:xfrm>
          <a:prstGeom prst="rect">
            <a:avLst/>
          </a:prstGeom>
        </p:spPr>
      </p:pic>
      <p:pic>
        <p:nvPicPr>
          <p:cNvPr id="6" name="Picture 5">
            <a:extLst>
              <a:ext uri="{FF2B5EF4-FFF2-40B4-BE49-F238E27FC236}">
                <a16:creationId xmlns:a16="http://schemas.microsoft.com/office/drawing/2014/main" id="{E8557FA5-C516-4EEF-8B8B-5EDD27341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7365" y="6203158"/>
            <a:ext cx="4126735" cy="2749526"/>
          </a:xfrm>
          <a:prstGeom prst="rect">
            <a:avLst/>
          </a:prstGeom>
        </p:spPr>
      </p:pic>
      <p:pic>
        <p:nvPicPr>
          <p:cNvPr id="8" name="Picture 7">
            <a:extLst>
              <a:ext uri="{FF2B5EF4-FFF2-40B4-BE49-F238E27FC236}">
                <a16:creationId xmlns:a16="http://schemas.microsoft.com/office/drawing/2014/main" id="{BEDB1EA9-7BE7-4259-B616-401C479B1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0146" y="3339546"/>
            <a:ext cx="4126600" cy="2749437"/>
          </a:xfrm>
          <a:prstGeom prst="rect">
            <a:avLst/>
          </a:prstGeom>
        </p:spPr>
      </p:pic>
      <p:pic>
        <p:nvPicPr>
          <p:cNvPr id="10" name="Picture 9">
            <a:extLst>
              <a:ext uri="{FF2B5EF4-FFF2-40B4-BE49-F238E27FC236}">
                <a16:creationId xmlns:a16="http://schemas.microsoft.com/office/drawing/2014/main" id="{BF8AE4A8-C968-491F-B7B7-AE84B2AA9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108" y="543755"/>
            <a:ext cx="4126735" cy="2749526"/>
          </a:xfrm>
          <a:prstGeom prst="rect">
            <a:avLst/>
          </a:prstGeom>
        </p:spPr>
      </p:pic>
      <p:sp>
        <p:nvSpPr>
          <p:cNvPr id="11" name="Title 4">
            <a:extLst>
              <a:ext uri="{FF2B5EF4-FFF2-40B4-BE49-F238E27FC236}">
                <a16:creationId xmlns:a16="http://schemas.microsoft.com/office/drawing/2014/main" id="{24A99EA6-8C73-42BB-807B-DE118ED9783C}"/>
              </a:ext>
            </a:extLst>
          </p:cNvPr>
          <p:cNvSpPr txBox="1">
            <a:spLocks/>
          </p:cNvSpPr>
          <p:nvPr/>
        </p:nvSpPr>
        <p:spPr>
          <a:xfrm>
            <a:off x="833513" y="748848"/>
            <a:ext cx="8522759"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bg1"/>
                </a:solidFill>
                <a:latin typeface="Calibri" panose="020F0502020204030204" pitchFamily="34" charset="0"/>
                <a:cs typeface="Calibri" panose="020F0502020204030204" pitchFamily="34" charset="0"/>
              </a:rPr>
              <a:t>Fine Arts</a:t>
            </a:r>
          </a:p>
        </p:txBody>
      </p:sp>
      <p:sp>
        <p:nvSpPr>
          <p:cNvPr id="12" name="Text Placeholder 6">
            <a:extLst>
              <a:ext uri="{FF2B5EF4-FFF2-40B4-BE49-F238E27FC236}">
                <a16:creationId xmlns:a16="http://schemas.microsoft.com/office/drawing/2014/main" id="{237D21AD-EA58-4CF5-9A2F-6F34CC0DD11D}"/>
              </a:ext>
            </a:extLst>
          </p:cNvPr>
          <p:cNvSpPr txBox="1">
            <a:spLocks/>
          </p:cNvSpPr>
          <p:nvPr/>
        </p:nvSpPr>
        <p:spPr>
          <a:xfrm>
            <a:off x="1143000" y="4714264"/>
            <a:ext cx="10437280" cy="3242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9EBBB72C-EF5D-4C20-98EF-7E76B8308A14}"/>
              </a:ext>
            </a:extLst>
          </p:cNvPr>
          <p:cNvSpPr txBox="1">
            <a:spLocks/>
          </p:cNvSpPr>
          <p:nvPr/>
        </p:nvSpPr>
        <p:spPr>
          <a:xfrm>
            <a:off x="1143000" y="2013062"/>
            <a:ext cx="11887200" cy="27494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latin typeface="Calibri" panose="020F0502020204030204" pitchFamily="34" charset="0"/>
                <a:cs typeface="Calibri" panose="020F0502020204030204" pitchFamily="34" charset="0"/>
              </a:rPr>
              <a:t>Connecting our campus community with a wide variety of cultural programming, the Fine and Performing Arts boasts of a legacy of opportunity for student-artists and audiences.</a:t>
            </a:r>
          </a:p>
          <a:p>
            <a:pPr marL="0" indent="0">
              <a:buNone/>
            </a:pPr>
            <a:endParaRPr lang="en-US" dirty="0">
              <a:solidFill>
                <a:schemeClr val="bg1"/>
              </a:solidFill>
              <a:latin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cs typeface="Calibri" panose="020F0502020204030204" pitchFamily="34" charset="0"/>
              </a:rPr>
              <a:t>PROGRAMS:</a:t>
            </a:r>
          </a:p>
        </p:txBody>
      </p:sp>
      <p:sp>
        <p:nvSpPr>
          <p:cNvPr id="5" name="Rectangle 4">
            <a:extLst>
              <a:ext uri="{FF2B5EF4-FFF2-40B4-BE49-F238E27FC236}">
                <a16:creationId xmlns:a16="http://schemas.microsoft.com/office/drawing/2014/main" id="{37443C67-3776-40A4-8252-B5EA72C67BF9}"/>
              </a:ext>
            </a:extLst>
          </p:cNvPr>
          <p:cNvSpPr/>
          <p:nvPr/>
        </p:nvSpPr>
        <p:spPr>
          <a:xfrm>
            <a:off x="1143000" y="5144512"/>
            <a:ext cx="11734800" cy="3046988"/>
          </a:xfrm>
          <a:prstGeom prst="rect">
            <a:avLst/>
          </a:prstGeom>
        </p:spPr>
        <p:txBody>
          <a:bodyPr wrap="square">
            <a:spAutoFit/>
          </a:bodyPr>
          <a:lstStyle/>
          <a:p>
            <a:pPr marL="338138" indent="-338138">
              <a:buClr>
                <a:schemeClr val="bg1"/>
              </a:buClr>
              <a:buFont typeface="Arial" panose="020B0604020202020204" pitchFamily="34" charset="0"/>
              <a:buChar char="•"/>
            </a:pPr>
            <a:r>
              <a:rPr lang="en-US" sz="3200" dirty="0">
                <a:hlinkClick r:id="rId6"/>
              </a:rPr>
              <a:t>Art Degrees and Emphases</a:t>
            </a:r>
            <a:r>
              <a:rPr lang="en-US" sz="3200" dirty="0"/>
              <a:t> </a:t>
            </a:r>
            <a:r>
              <a:rPr lang="en-US" sz="3200" dirty="0">
                <a:solidFill>
                  <a:schemeClr val="bg1"/>
                </a:solidFill>
              </a:rPr>
              <a:t>(14 Area of Emphasis Options)</a:t>
            </a:r>
          </a:p>
          <a:p>
            <a:pPr marL="338138" indent="-338138">
              <a:buClr>
                <a:schemeClr val="bg1"/>
              </a:buClr>
              <a:buFont typeface="Arial" panose="020B0604020202020204" pitchFamily="34" charset="0"/>
              <a:buChar char="•"/>
            </a:pPr>
            <a:r>
              <a:rPr lang="en-US" sz="3200" dirty="0">
                <a:hlinkClick r:id="rId7"/>
              </a:rPr>
              <a:t>Dance - A.B.</a:t>
            </a:r>
            <a:endParaRPr lang="en-US" sz="3200" dirty="0"/>
          </a:p>
          <a:p>
            <a:pPr marL="338138" indent="-338138">
              <a:buClr>
                <a:schemeClr val="bg1"/>
              </a:buClr>
              <a:buFont typeface="Arial" panose="020B0604020202020204" pitchFamily="34" charset="0"/>
              <a:buChar char="•"/>
            </a:pPr>
            <a:r>
              <a:rPr lang="en-US" sz="3200" dirty="0">
                <a:hlinkClick r:id="rId8"/>
              </a:rPr>
              <a:t>Dance - B.F.A.</a:t>
            </a:r>
            <a:endParaRPr lang="en-US" sz="3200" dirty="0"/>
          </a:p>
          <a:p>
            <a:pPr marL="338138" indent="-338138">
              <a:buClr>
                <a:schemeClr val="bg1"/>
              </a:buClr>
              <a:buFont typeface="Arial" panose="020B0604020202020204" pitchFamily="34" charset="0"/>
              <a:buChar char="•"/>
            </a:pPr>
            <a:r>
              <a:rPr lang="en-US" sz="3200" dirty="0">
                <a:hlinkClick r:id="rId9"/>
              </a:rPr>
              <a:t>Film Studies - A.B.</a:t>
            </a:r>
            <a:endParaRPr lang="en-US" sz="3200" dirty="0"/>
          </a:p>
          <a:p>
            <a:pPr marL="338138" indent="-338138">
              <a:buClr>
                <a:schemeClr val="bg1"/>
              </a:buClr>
              <a:buFont typeface="Arial" panose="020B0604020202020204" pitchFamily="34" charset="0"/>
              <a:buChar char="•"/>
            </a:pPr>
            <a:r>
              <a:rPr lang="en-US" sz="3200" dirty="0">
                <a:hlinkClick r:id="rId10"/>
              </a:rPr>
              <a:t>Music Degrees</a:t>
            </a:r>
            <a:r>
              <a:rPr lang="en-US" sz="3200" dirty="0"/>
              <a:t> </a:t>
            </a:r>
            <a:r>
              <a:rPr lang="en-US" sz="3200" dirty="0">
                <a:solidFill>
                  <a:schemeClr val="bg1"/>
                </a:solidFill>
              </a:rPr>
              <a:t>(6 Degree Options, 20 Instrument Emphases)</a:t>
            </a:r>
            <a:endParaRPr lang="en-US" sz="3200" dirty="0"/>
          </a:p>
          <a:p>
            <a:pPr marL="338138" indent="-338138">
              <a:buClr>
                <a:schemeClr val="bg1"/>
              </a:buClr>
              <a:buFont typeface="Arial" panose="020B0604020202020204" pitchFamily="34" charset="0"/>
              <a:buChar char="•"/>
            </a:pPr>
            <a:r>
              <a:rPr lang="en-US" sz="3200" dirty="0">
                <a:hlinkClick r:id="rId11"/>
              </a:rPr>
              <a:t>Theatre - A.B.</a:t>
            </a:r>
            <a:endParaRPr lang="en-US" sz="3200" dirty="0"/>
          </a:p>
        </p:txBody>
      </p:sp>
    </p:spTree>
    <p:extLst>
      <p:ext uri="{BB962C8B-B14F-4D97-AF65-F5344CB8AC3E}">
        <p14:creationId xmlns:p14="http://schemas.microsoft.com/office/powerpoint/2010/main" val="2985377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639</TotalTime>
  <Words>1160</Words>
  <Application>Microsoft Office PowerPoint</Application>
  <PresentationFormat>Custom</PresentationFormat>
  <Paragraphs>140</Paragraphs>
  <Slides>16</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PowerPoint Presentation</vt:lpstr>
      <vt:lpstr>It’s a Different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Umesh Yogesh Patel</dc:creator>
  <cp:lastModifiedBy>Kellee M Green</cp:lastModifiedBy>
  <cp:revision>53</cp:revision>
  <dcterms:created xsi:type="dcterms:W3CDTF">2006-08-16T00:00:00Z</dcterms:created>
  <dcterms:modified xsi:type="dcterms:W3CDTF">2021-09-13T17:35:05Z</dcterms:modified>
  <dc:identifier>DADzpNCIS58</dc:identifier>
</cp:coreProperties>
</file>