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8" r:id="rId3"/>
  </p:sldMasterIdLst>
  <p:notesMasterIdLst>
    <p:notesMasterId r:id="rId27"/>
  </p:notesMasterIdLst>
  <p:sldIdLst>
    <p:sldId id="267" r:id="rId4"/>
    <p:sldId id="266" r:id="rId5"/>
    <p:sldId id="276" r:id="rId6"/>
    <p:sldId id="268" r:id="rId7"/>
    <p:sldId id="270" r:id="rId8"/>
    <p:sldId id="273" r:id="rId9"/>
    <p:sldId id="272" r:id="rId10"/>
    <p:sldId id="274" r:id="rId11"/>
    <p:sldId id="271" r:id="rId12"/>
    <p:sldId id="259" r:id="rId13"/>
    <p:sldId id="260" r:id="rId14"/>
    <p:sldId id="269" r:id="rId15"/>
    <p:sldId id="257" r:id="rId16"/>
    <p:sldId id="258" r:id="rId17"/>
    <p:sldId id="256" r:id="rId18"/>
    <p:sldId id="279" r:id="rId19"/>
    <p:sldId id="280" r:id="rId20"/>
    <p:sldId id="263" r:id="rId21"/>
    <p:sldId id="281" r:id="rId22"/>
    <p:sldId id="282" r:id="rId23"/>
    <p:sldId id="283" r:id="rId24"/>
    <p:sldId id="284" r:id="rId25"/>
    <p:sldId id="278"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Rockwell" panose="02060603020205020403" pitchFamily="18" charset="0"/>
      <p:regular r:id="rId36"/>
      <p:bold r:id="rId37"/>
      <p:italic r:id="rId38"/>
      <p:boldItalic r:id="rId39"/>
    </p:embeddedFont>
    <p:embeddedFont>
      <p:font typeface="Rockwell Condensed" panose="02060603050405020104" pitchFamily="18" charset="0"/>
      <p:regular r:id="rId40"/>
    </p:embeddedFont>
    <p:embeddedFont>
      <p:font typeface="Wingdings 3" panose="05040102010807070707" pitchFamily="18" charset="2"/>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19DE1-5CAD-4DC6-BF87-D0768C2996CE}"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A3869-CA9B-4072-89E8-D9318457F937}" type="slidenum">
              <a:rPr lang="en-US" smtClean="0"/>
              <a:t>‹#›</a:t>
            </a:fld>
            <a:endParaRPr lang="en-US"/>
          </a:p>
        </p:txBody>
      </p:sp>
    </p:spTree>
    <p:extLst>
      <p:ext uri="{BB962C8B-B14F-4D97-AF65-F5344CB8AC3E}">
        <p14:creationId xmlns:p14="http://schemas.microsoft.com/office/powerpoint/2010/main" val="275593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A3869-CA9B-4072-89E8-D9318457F937}" type="slidenum">
              <a:rPr lang="en-US" smtClean="0"/>
              <a:t>6</a:t>
            </a:fld>
            <a:endParaRPr lang="en-US"/>
          </a:p>
        </p:txBody>
      </p:sp>
    </p:spTree>
    <p:extLst>
      <p:ext uri="{BB962C8B-B14F-4D97-AF65-F5344CB8AC3E}">
        <p14:creationId xmlns:p14="http://schemas.microsoft.com/office/powerpoint/2010/main" val="426841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92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9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2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74508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39702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766935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165F43-E0D0-4FAA-A695-E26CF8AD205A}"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12066390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165F43-E0D0-4FAA-A695-E26CF8AD205A}"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6231919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64153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795797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30723479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4052793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9349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157854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1478291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02957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09379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853696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537031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917985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81251" y="2020420"/>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81251" y="6449545"/>
            <a:ext cx="15334488" cy="12102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81251" y="2227169"/>
            <a:ext cx="15334488" cy="41148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14473823" y="6103385"/>
            <a:ext cx="1621356" cy="1621353"/>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577340" y="2148335"/>
            <a:ext cx="14950440" cy="4553712"/>
          </a:xfrm>
        </p:spPr>
        <p:txBody>
          <a:bodyPr anchor="ctr">
            <a:noAutofit/>
          </a:bodyPr>
          <a:lstStyle>
            <a:lvl1pPr algn="l">
              <a:lnSpc>
                <a:spcPct val="80000"/>
              </a:lnSpc>
              <a:defRPr sz="14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604772" y="6583680"/>
            <a:ext cx="11836908" cy="1604772"/>
          </a:xfrm>
        </p:spPr>
        <p:txBody>
          <a:bodyPr>
            <a:normAutofit/>
          </a:bodyPr>
          <a:lstStyle>
            <a:lvl1pPr marL="0" indent="0" algn="l">
              <a:buNone/>
              <a:defRPr sz="3300">
                <a:solidFill>
                  <a:schemeClr val="tx1"/>
                </a:solidFill>
              </a:defRPr>
            </a:lvl1pPr>
            <a:lvl2pPr marL="685800" indent="0" algn="ctr">
              <a:buNone/>
              <a:defRPr sz="3300"/>
            </a:lvl2pPr>
            <a:lvl3pPr marL="1371600" indent="0" algn="ctr">
              <a:buNone/>
              <a:defRPr sz="33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6B20B4-33A7-4F3E-BD1B-0DEEC9255B2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4389100" y="6434001"/>
            <a:ext cx="1790802" cy="960120"/>
          </a:xfrm>
        </p:spPr>
        <p:txBody>
          <a:bodyPr/>
          <a:lstStyle>
            <a:lvl1pPr>
              <a:defRPr sz="4200"/>
            </a:lvl1pPr>
          </a:lstStyle>
          <a:p>
            <a:fld id="{1A6F3EE1-7196-4890-B687-09F9E3B9A3F2}" type="slidenum">
              <a:rPr lang="en-US" smtClean="0"/>
              <a:t>‹#›</a:t>
            </a:fld>
            <a:endParaRPr lang="en-US"/>
          </a:p>
        </p:txBody>
      </p:sp>
    </p:spTree>
    <p:extLst>
      <p:ext uri="{BB962C8B-B14F-4D97-AF65-F5344CB8AC3E}">
        <p14:creationId xmlns:p14="http://schemas.microsoft.com/office/powerpoint/2010/main" val="104550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B20B4-33A7-4F3E-BD1B-0DEEC9255B2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3468718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7376984"/>
            <a:ext cx="18288000" cy="291001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50692" y="1837944"/>
            <a:ext cx="13921740" cy="5280660"/>
          </a:xfrm>
        </p:spPr>
        <p:txBody>
          <a:bodyPr anchor="ctr">
            <a:normAutofit/>
          </a:bodyPr>
          <a:lstStyle>
            <a:lvl1pPr>
              <a:lnSpc>
                <a:spcPct val="80000"/>
              </a:lnSpc>
              <a:defRPr sz="12000" b="0"/>
            </a:lvl1pPr>
          </a:lstStyle>
          <a:p>
            <a:r>
              <a:rPr lang="en-US"/>
              <a:t>Click to edit Master title style</a:t>
            </a:r>
            <a:endParaRPr lang="en-US" dirty="0"/>
          </a:p>
        </p:txBody>
      </p:sp>
      <p:sp>
        <p:nvSpPr>
          <p:cNvPr id="3" name="Text Placeholder 2"/>
          <p:cNvSpPr>
            <a:spLocks noGrp="1"/>
          </p:cNvSpPr>
          <p:nvPr>
            <p:ph type="body" idx="1"/>
          </p:nvPr>
        </p:nvSpPr>
        <p:spPr>
          <a:xfrm>
            <a:off x="3248661" y="7530084"/>
            <a:ext cx="13578840" cy="1600200"/>
          </a:xfrm>
        </p:spPr>
        <p:txBody>
          <a:bodyPr anchor="t">
            <a:normAutofit/>
          </a:bodyPr>
          <a:lstStyle>
            <a:lvl1pPr marL="0" indent="0">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890501" y="9409177"/>
            <a:ext cx="3966464" cy="547688"/>
          </a:xfrm>
        </p:spPr>
        <p:txBody>
          <a:bodyPr/>
          <a:lstStyle/>
          <a:p>
            <a:fld id="{316B20B4-33A7-4F3E-BD1B-0DEEC9255B2A}" type="datetimeFigureOut">
              <a:rPr lang="en-US" smtClean="0"/>
              <a:t>9/7/2023</a:t>
            </a:fld>
            <a:endParaRPr lang="en-US"/>
          </a:p>
        </p:txBody>
      </p:sp>
      <p:sp>
        <p:nvSpPr>
          <p:cNvPr id="5" name="Footer Placeholder 4"/>
          <p:cNvSpPr>
            <a:spLocks noGrp="1"/>
          </p:cNvSpPr>
          <p:nvPr>
            <p:ph type="ftr" sz="quarter" idx="11"/>
          </p:nvPr>
        </p:nvSpPr>
        <p:spPr>
          <a:xfrm>
            <a:off x="3274062" y="9409177"/>
            <a:ext cx="9491472" cy="547688"/>
          </a:xfrm>
        </p:spPr>
        <p:txBody>
          <a:bodyPr/>
          <a:lstStyle/>
          <a:p>
            <a:endParaRPr lang="en-US"/>
          </a:p>
        </p:txBody>
      </p:sp>
      <p:grpSp>
        <p:nvGrpSpPr>
          <p:cNvPr id="8" name="Group 7"/>
          <p:cNvGrpSpPr/>
          <p:nvPr/>
        </p:nvGrpSpPr>
        <p:grpSpPr>
          <a:xfrm>
            <a:off x="1346099" y="3488772"/>
            <a:ext cx="1621356" cy="1621353"/>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1265553" y="3759200"/>
            <a:ext cx="1782447" cy="1080498"/>
          </a:xfrm>
        </p:spPr>
        <p:txBody>
          <a:bodyPr/>
          <a:lstStyle>
            <a:lvl1pPr>
              <a:defRPr sz="4200"/>
            </a:lvl1pPr>
          </a:lstStyle>
          <a:p>
            <a:fld id="{1A6F3EE1-7196-4890-B687-09F9E3B9A3F2}" type="slidenum">
              <a:rPr lang="en-US" smtClean="0"/>
              <a:t>‹#›</a:t>
            </a:fld>
            <a:endParaRPr lang="en-US"/>
          </a:p>
        </p:txBody>
      </p:sp>
    </p:spTree>
    <p:extLst>
      <p:ext uri="{BB962C8B-B14F-4D97-AF65-F5344CB8AC3E}">
        <p14:creationId xmlns:p14="http://schemas.microsoft.com/office/powerpoint/2010/main" val="3692361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4772"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46336" y="3291840"/>
            <a:ext cx="7132320" cy="59664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B20B4-33A7-4F3E-BD1B-0DEEC9255B2A}"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1311308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0200"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6336" y="3072384"/>
            <a:ext cx="7132320" cy="960120"/>
          </a:xfrm>
        </p:spPr>
        <p:txBody>
          <a:bodyPr anchor="ctr">
            <a:normAutofit/>
          </a:bodyPr>
          <a:lstStyle>
            <a:lvl1pPr marL="0" indent="0">
              <a:buNone/>
              <a:defRPr sz="3000" b="1">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46336" y="4114800"/>
            <a:ext cx="7132320" cy="4937760"/>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B20B4-33A7-4F3E-BD1B-0DEEC9255B2A}"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3789528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B20B4-33A7-4F3E-BD1B-0DEEC9255B2A}"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3251333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B20B4-33A7-4F3E-BD1B-0DEEC9255B2A}"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201549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1257300" y="1028700"/>
            <a:ext cx="10067544" cy="7530084"/>
          </a:xfrm>
        </p:spPr>
        <p:txBody>
          <a:bodyPr/>
          <a:lstStyle>
            <a:lvl1pPr>
              <a:defRPr sz="3000"/>
            </a:lvl1pPr>
            <a:lvl2pPr>
              <a:defRPr sz="27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16B20B4-33A7-4F3E-BD1B-0DEEC9255B2A}"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7102588" y="9344522"/>
            <a:ext cx="685800" cy="6858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4160627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2455611" y="1"/>
            <a:ext cx="5832389" cy="10286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24460" y="1028700"/>
            <a:ext cx="4800600" cy="2606040"/>
          </a:xfrm>
        </p:spPr>
        <p:txBody>
          <a:bodyPr anchor="b">
            <a:normAutofit/>
          </a:bodyPr>
          <a:lstStyle>
            <a:lvl1pPr>
              <a:defRPr sz="4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455610" cy="10287000"/>
          </a:xfrm>
          <a:solidFill>
            <a:schemeClr val="tx2">
              <a:lumMod val="20000"/>
              <a:lumOff val="80000"/>
            </a:schemeClr>
          </a:solidFill>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824460" y="3634740"/>
            <a:ext cx="4800600" cy="4937760"/>
          </a:xfrm>
        </p:spPr>
        <p:txBody>
          <a:bodyPr>
            <a:normAutofit/>
          </a:bodyPr>
          <a:lstStyle>
            <a:lvl1pPr marL="0" indent="0">
              <a:lnSpc>
                <a:spcPct val="100000"/>
              </a:lnSpc>
              <a:spcBef>
                <a:spcPts val="1500"/>
              </a:spcBef>
              <a:buNone/>
              <a:defRPr sz="2100">
                <a:solidFill>
                  <a:schemeClr val="accent1">
                    <a:lumMod val="75000"/>
                  </a:schemeClr>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16B20B4-33A7-4F3E-BD1B-0DEEC9255B2A}" type="datetimeFigureOut">
              <a:rPr lang="en-US" smtClean="0"/>
              <a:t>9/7/2023</a:t>
            </a:fld>
            <a:endParaRPr lang="en-US"/>
          </a:p>
        </p:txBody>
      </p:sp>
      <p:grpSp>
        <p:nvGrpSpPr>
          <p:cNvPr id="8" name="Group 7"/>
          <p:cNvGrpSpPr>
            <a:grpSpLocks noChangeAspect="1"/>
          </p:cNvGrpSpPr>
          <p:nvPr/>
        </p:nvGrpSpPr>
        <p:grpSpPr>
          <a:xfrm>
            <a:off x="17102588" y="9344522"/>
            <a:ext cx="685800" cy="6858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2476345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B20B4-33A7-4F3E-BD1B-0DEEC9255B2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2114189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800100"/>
            <a:ext cx="3829050" cy="8458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0200" y="800100"/>
            <a:ext cx="11258550" cy="845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B20B4-33A7-4F3E-BD1B-0DEEC9255B2A}"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F3EE1-7196-4890-B687-09F9E3B9A3F2}" type="slidenum">
              <a:rPr lang="en-US" smtClean="0"/>
              <a:t>‹#›</a:t>
            </a:fld>
            <a:endParaRPr lang="en-US"/>
          </a:p>
        </p:txBody>
      </p:sp>
    </p:spTree>
    <p:extLst>
      <p:ext uri="{BB962C8B-B14F-4D97-AF65-F5344CB8AC3E}">
        <p14:creationId xmlns:p14="http://schemas.microsoft.com/office/powerpoint/2010/main" val="138934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8.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3C165F43-E0D0-4FAA-A695-E26CF8AD205A}" type="datetimeFigureOut">
              <a:rPr lang="en-US" smtClean="0"/>
              <a:t>9/7/2023</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1586DD3B-7A1C-420A-8D2A-B546BA26CC1C}" type="slidenum">
              <a:rPr lang="en-US" smtClean="0"/>
              <a:t>‹#›</a:t>
            </a:fld>
            <a:endParaRPr lang="en-US"/>
          </a:p>
        </p:txBody>
      </p:sp>
    </p:spTree>
    <p:extLst>
      <p:ext uri="{BB962C8B-B14F-4D97-AF65-F5344CB8AC3E}">
        <p14:creationId xmlns:p14="http://schemas.microsoft.com/office/powerpoint/2010/main" val="6756930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772" y="726948"/>
            <a:ext cx="15087600" cy="24140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4772" y="3182112"/>
            <a:ext cx="15087600" cy="60761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46636" y="9409177"/>
            <a:ext cx="4910328" cy="547688"/>
          </a:xfrm>
          <a:prstGeom prst="rect">
            <a:avLst/>
          </a:prstGeom>
        </p:spPr>
        <p:txBody>
          <a:bodyPr vert="horz" lIns="91440" tIns="45720" rIns="91440" bIns="45720" rtlCol="0" anchor="ctr"/>
          <a:lstStyle>
            <a:lvl1pPr algn="r">
              <a:defRPr sz="1650">
                <a:solidFill>
                  <a:schemeClr val="tx2"/>
                </a:solidFill>
              </a:defRPr>
            </a:lvl1pPr>
          </a:lstStyle>
          <a:p>
            <a:fld id="{316B20B4-33A7-4F3E-BD1B-0DEEC9255B2A}" type="datetimeFigureOut">
              <a:rPr lang="en-US" smtClean="0"/>
              <a:t>9/7/2023</a:t>
            </a:fld>
            <a:endParaRPr lang="en-US"/>
          </a:p>
        </p:txBody>
      </p:sp>
      <p:sp>
        <p:nvSpPr>
          <p:cNvPr id="5" name="Footer Placeholder 4"/>
          <p:cNvSpPr>
            <a:spLocks noGrp="1"/>
          </p:cNvSpPr>
          <p:nvPr>
            <p:ph type="ftr" sz="quarter" idx="3"/>
          </p:nvPr>
        </p:nvSpPr>
        <p:spPr>
          <a:xfrm>
            <a:off x="1632204" y="9409177"/>
            <a:ext cx="9491472" cy="547688"/>
          </a:xfrm>
          <a:prstGeom prst="rect">
            <a:avLst/>
          </a:prstGeom>
        </p:spPr>
        <p:txBody>
          <a:bodyPr vert="horz" lIns="91440" tIns="45720" rIns="91440" bIns="45720" rtlCol="0" anchor="ctr"/>
          <a:lstStyle>
            <a:lvl1pPr algn="l">
              <a:defRPr sz="1650">
                <a:solidFill>
                  <a:schemeClr val="tx2"/>
                </a:solidFill>
              </a:defRPr>
            </a:lvl1pPr>
          </a:lstStyle>
          <a:p>
            <a:endParaRPr lang="en-US"/>
          </a:p>
        </p:txBody>
      </p:sp>
      <p:grpSp>
        <p:nvGrpSpPr>
          <p:cNvPr id="7" name="Group 6"/>
          <p:cNvGrpSpPr>
            <a:grpSpLocks noChangeAspect="1"/>
          </p:cNvGrpSpPr>
          <p:nvPr/>
        </p:nvGrpSpPr>
        <p:grpSpPr>
          <a:xfrm>
            <a:off x="17102588" y="9344522"/>
            <a:ext cx="685800" cy="6858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6966692" y="9409177"/>
            <a:ext cx="960120" cy="547688"/>
          </a:xfrm>
          <a:prstGeom prst="rect">
            <a:avLst/>
          </a:prstGeom>
        </p:spPr>
        <p:txBody>
          <a:bodyPr vert="horz" lIns="91440" tIns="45720" rIns="91440" bIns="45720" rtlCol="0" anchor="ctr"/>
          <a:lstStyle>
            <a:lvl1pPr algn="ctr">
              <a:defRPr sz="2100" b="1">
                <a:solidFill>
                  <a:srgbClr val="FFFFFF"/>
                </a:solidFill>
                <a:latin typeface="+mj-lt"/>
              </a:defRPr>
            </a:lvl1pPr>
          </a:lstStyle>
          <a:p>
            <a:fld id="{1A6F3EE1-7196-4890-B687-09F9E3B9A3F2}" type="slidenum">
              <a:rPr lang="en-US" smtClean="0"/>
              <a:t>‹#›</a:t>
            </a:fld>
            <a:endParaRPr lang="en-US"/>
          </a:p>
        </p:txBody>
      </p:sp>
    </p:spTree>
    <p:extLst>
      <p:ext uri="{BB962C8B-B14F-4D97-AF65-F5344CB8AC3E}">
        <p14:creationId xmlns:p14="http://schemas.microsoft.com/office/powerpoint/2010/main" val="21265740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371600" rtl="0" eaLnBrk="1" latinLnBrk="0" hangingPunct="1">
        <a:lnSpc>
          <a:spcPct val="90000"/>
        </a:lnSpc>
        <a:spcBef>
          <a:spcPct val="0"/>
        </a:spcBef>
        <a:buNone/>
        <a:defRPr sz="81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274320" indent="-274320" algn="l" defTabSz="1371600" rtl="0" eaLnBrk="1" latinLnBrk="0" hangingPunct="1">
        <a:lnSpc>
          <a:spcPct val="90000"/>
        </a:lnSpc>
        <a:spcBef>
          <a:spcPts val="1800"/>
        </a:spcBef>
        <a:buClr>
          <a:schemeClr val="accent1">
            <a:lumMod val="75000"/>
          </a:schemeClr>
        </a:buClr>
        <a:buSzPct val="85000"/>
        <a:buFont typeface="Wingdings" pitchFamily="2" charset="2"/>
        <a:buChar char="§"/>
        <a:defRPr sz="3000" kern="1200">
          <a:solidFill>
            <a:schemeClr val="tx1"/>
          </a:solidFill>
          <a:latin typeface="+mn-lt"/>
          <a:ea typeface="+mn-ea"/>
          <a:cs typeface="+mn-cs"/>
        </a:defRPr>
      </a:lvl1pPr>
      <a:lvl2pPr marL="68580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700" kern="1200">
          <a:solidFill>
            <a:schemeClr val="tx1"/>
          </a:solidFill>
          <a:latin typeface="+mn-lt"/>
          <a:ea typeface="+mn-ea"/>
          <a:cs typeface="+mn-cs"/>
        </a:defRPr>
      </a:lvl2pPr>
      <a:lvl3pPr marL="109728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3pPr>
      <a:lvl4pPr marL="150876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4pPr>
      <a:lvl5pPr marL="1920240" indent="-27432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5pPr>
      <a:lvl6pPr marL="240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6pPr>
      <a:lvl7pPr marL="285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7pPr>
      <a:lvl8pPr marL="330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8pPr>
      <a:lvl9pPr marL="3750000" indent="-342900" algn="l" defTabSz="1371600" rtl="0" eaLnBrk="1" latinLnBrk="0" hangingPunct="1">
        <a:lnSpc>
          <a:spcPct val="90000"/>
        </a:lnSpc>
        <a:spcBef>
          <a:spcPts val="600"/>
        </a:spcBef>
        <a:spcAft>
          <a:spcPts val="300"/>
        </a:spcAft>
        <a:buClr>
          <a:schemeClr val="accent1">
            <a:lumMod val="75000"/>
          </a:schemeClr>
        </a:buClr>
        <a:buSzPct val="85000"/>
        <a:buFont typeface="Wingdings" pitchFamily="2" charset="2"/>
        <a:buChar char="§"/>
        <a:defRPr sz="24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areer.uga.edu/"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ranklin.uga.edu/majors-degrees"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hyperlink" Target="https://bulletin.uga.edu/UniversityInfoHome" TargetMode="External"/><Relationship Id="rId3" Type="http://schemas.openxmlformats.org/officeDocument/2006/relationships/hyperlink" Target="https://bulletin.uga.edu/" TargetMode="External"/><Relationship Id="rId7" Type="http://schemas.openxmlformats.org/officeDocument/2006/relationships/hyperlink" Target="https://bulletin.uga.edu/CertDisplay/1"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bulletin.uga.edu/MinorDisplay/1" TargetMode="External"/><Relationship Id="rId5" Type="http://schemas.openxmlformats.org/officeDocument/2006/relationships/hyperlink" Target="https://bulletin.uga.edu/CoursesHome" TargetMode="External"/><Relationship Id="rId4" Type="http://schemas.openxmlformats.org/officeDocument/2006/relationships/hyperlink" Target="https://bulletin.uga.edu/MajorsHome" TargetMode="Externa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8.tmp"/><Relationship Id="rId3" Type="http://schemas.openxmlformats.org/officeDocument/2006/relationships/image" Target="../media/image33.tmp"/><Relationship Id="rId7" Type="http://schemas.openxmlformats.org/officeDocument/2006/relationships/image" Target="../media/image37.tm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6.tmp"/><Relationship Id="rId11" Type="http://schemas.openxmlformats.org/officeDocument/2006/relationships/hyperlink" Target="https://www1.admissions.uga.edu/transfer_equiv/TransferEquiv/Index" TargetMode="External"/><Relationship Id="rId5" Type="http://schemas.openxmlformats.org/officeDocument/2006/relationships/image" Target="../media/image35.tmp"/><Relationship Id="rId10" Type="http://schemas.openxmlformats.org/officeDocument/2006/relationships/hyperlink" Target="https://reg.uga.edu/students/credit-from-testing/ib-equivalhttps:/reg.uga.edu/students/credit-from-testing/ib-equivalences/ences/" TargetMode="External"/><Relationship Id="rId4" Type="http://schemas.openxmlformats.org/officeDocument/2006/relationships/image" Target="../media/image34.tmp"/><Relationship Id="rId9" Type="http://schemas.openxmlformats.org/officeDocument/2006/relationships/hyperlink" Target="https://reg.uga.edu/students/credit-from-testing/ap-equivalence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dae.uga.edu/" TargetMode="External"/><Relationship Id="rId7" Type="http://schemas.openxmlformats.org/officeDocument/2006/relationships/hyperlink" Target="https://ppao.uga.edu/"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rom.uga.edu/conversation-groups-and-language-tables" TargetMode="External"/><Relationship Id="rId5" Type="http://schemas.openxmlformats.org/officeDocument/2006/relationships/hyperlink" Target="https://www.math.uga.edu/study-hall-and-tutoring-0" TargetMode="External"/><Relationship Id="rId4" Type="http://schemas.openxmlformats.org/officeDocument/2006/relationships/hyperlink" Target="https://uga.mywconline.com/" TargetMode="External"/><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https://oir.uga.edu/factbook/"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ranklin.uga.edu/accomplishments" TargetMode="External"/><Relationship Id="rId5" Type="http://schemas.openxmlformats.org/officeDocument/2006/relationships/image" Target="../media/image15.jpe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osas.franklin.uga.edu/franklin-college-degree-requirements" TargetMode="External"/><Relationship Id="rId5" Type="http://schemas.openxmlformats.org/officeDocument/2006/relationships/image" Target="../media/image15.jpe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hyperlink" Target="https://www.franklin.uga.edu/plant-biology-bs" TargetMode="External"/><Relationship Id="rId3" Type="http://schemas.openxmlformats.org/officeDocument/2006/relationships/hyperlink" Target="https://www.franklin.uga.edu/biochemistry-and-molecular-biology-bs" TargetMode="External"/><Relationship Id="rId7" Type="http://schemas.openxmlformats.org/officeDocument/2006/relationships/hyperlink" Target="https://www.franklin.uga.edu/microbiology-also-offered-griffin-bs"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ranklin.uga.edu/genetics-bs" TargetMode="External"/><Relationship Id="rId5" Type="http://schemas.openxmlformats.org/officeDocument/2006/relationships/hyperlink" Target="https://www.franklin.uga.edu/cellular-biology-bs" TargetMode="External"/><Relationship Id="rId10" Type="http://schemas.openxmlformats.org/officeDocument/2006/relationships/image" Target="../media/image16.jpg"/><Relationship Id="rId4" Type="http://schemas.openxmlformats.org/officeDocument/2006/relationships/hyperlink" Target="https://www.franklin.uga.edu/biology-bs" TargetMode="External"/><Relationship Id="rId9" Type="http://schemas.openxmlformats.org/officeDocument/2006/relationships/hyperlink" Target="https://www.franklin.uga.edu/psychology-b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ranklin.uga.edu/majors-degrees/atmospheric-sciences-bs" TargetMode="External"/><Relationship Id="rId13" Type="http://schemas.openxmlformats.org/officeDocument/2006/relationships/hyperlink" Target="https://www.franklin.uga.edu/majors-degrees/geography-bs" TargetMode="External"/><Relationship Id="rId18" Type="http://schemas.openxmlformats.org/officeDocument/2006/relationships/hyperlink" Target="https://www.franklin.uga.edu/statistics-bs" TargetMode="External"/><Relationship Id="rId3" Type="http://schemas.openxmlformats.org/officeDocument/2006/relationships/image" Target="../media/image11.png"/><Relationship Id="rId7" Type="http://schemas.openxmlformats.org/officeDocument/2006/relationships/hyperlink" Target="https://www.franklin.uga.edu/majors-degrees/astrophysics-bs" TargetMode="External"/><Relationship Id="rId12" Type="http://schemas.openxmlformats.org/officeDocument/2006/relationships/hyperlink" Target="https://www.franklin.uga.edu/majors-degrees/data-science-bs" TargetMode="External"/><Relationship Id="rId17" Type="http://schemas.openxmlformats.org/officeDocument/2006/relationships/hyperlink" Target="https://www.franklin.uga.edu/physics-bs" TargetMode="External"/><Relationship Id="rId2" Type="http://schemas.openxmlformats.org/officeDocument/2006/relationships/notesSlide" Target="../notesSlides/notesSlide1.xml"/><Relationship Id="rId16" Type="http://schemas.openxmlformats.org/officeDocument/2006/relationships/hyperlink" Target="https://www.franklin.uga.edu/majors-degrees/ocean-science-bs" TargetMode="External"/><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hyperlink" Target="https://www.franklin.uga.edu/computer-science-bs" TargetMode="External"/><Relationship Id="rId5" Type="http://schemas.openxmlformats.org/officeDocument/2006/relationships/image" Target="../media/image18.jpeg"/><Relationship Id="rId15" Type="http://schemas.openxmlformats.org/officeDocument/2006/relationships/hyperlink" Target="https://www.franklin.uga.edu/mathematics-bs" TargetMode="External"/><Relationship Id="rId10" Type="http://schemas.openxmlformats.org/officeDocument/2006/relationships/hyperlink" Target="https://www.franklin.uga.edu/cognitive-science-ab" TargetMode="External"/><Relationship Id="rId4" Type="http://schemas.openxmlformats.org/officeDocument/2006/relationships/image" Target="../media/image17.jpg"/><Relationship Id="rId9" Type="http://schemas.openxmlformats.org/officeDocument/2006/relationships/hyperlink" Target="https://www.franklin.uga.edu/chemistry-bs" TargetMode="External"/><Relationship Id="rId14" Type="http://schemas.openxmlformats.org/officeDocument/2006/relationships/hyperlink" Target="https://www.franklin.uga.edu/geology-b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ranklin.uga.edu/comparative-literature-ab" TargetMode="External"/><Relationship Id="rId13" Type="http://schemas.openxmlformats.org/officeDocument/2006/relationships/hyperlink" Target="https://www.franklin.uga.edu/latin-american-and-caribbean-studies-ab" TargetMode="External"/><Relationship Id="rId18" Type="http://schemas.openxmlformats.org/officeDocument/2006/relationships/hyperlink" Target="https://www.franklin.uga.edu/russian-ab" TargetMode="External"/><Relationship Id="rId3" Type="http://schemas.openxmlformats.org/officeDocument/2006/relationships/hyperlink" Target="https://www.franklin.uga.edu/african-american-studies-ab" TargetMode="External"/><Relationship Id="rId7" Type="http://schemas.openxmlformats.org/officeDocument/2006/relationships/hyperlink" Target="https://www.franklin.uga.edu/cognitive-science-ab" TargetMode="External"/><Relationship Id="rId12" Type="http://schemas.openxmlformats.org/officeDocument/2006/relationships/hyperlink" Target="https://www.franklin.uga.edu/history-ab" TargetMode="External"/><Relationship Id="rId17" Type="http://schemas.openxmlformats.org/officeDocument/2006/relationships/hyperlink" Target="https://www.franklin.uga.edu/romance-languages-ab" TargetMode="External"/><Relationship Id="rId2" Type="http://schemas.openxmlformats.org/officeDocument/2006/relationships/image" Target="../media/image11.png"/><Relationship Id="rId16" Type="http://schemas.openxmlformats.org/officeDocument/2006/relationships/hyperlink" Target="https://www.franklin.uga.edu/religion-ab" TargetMode="External"/><Relationship Id="rId20"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hyperlink" Target="https://www.franklin.uga.edu/classics-ab" TargetMode="External"/><Relationship Id="rId11" Type="http://schemas.openxmlformats.org/officeDocument/2006/relationships/hyperlink" Target="https://www.franklin.uga.edu/german-ab" TargetMode="External"/><Relationship Id="rId5" Type="http://schemas.openxmlformats.org/officeDocument/2006/relationships/hyperlink" Target="https://www.franklin.uga.edu/asian-languages-and-literature-ab" TargetMode="External"/><Relationship Id="rId15" Type="http://schemas.openxmlformats.org/officeDocument/2006/relationships/hyperlink" Target="https://www.franklin.uga.edu/philosophy-ab" TargetMode="External"/><Relationship Id="rId10" Type="http://schemas.openxmlformats.org/officeDocument/2006/relationships/hyperlink" Target="https://www.franklin.uga.edu/french-ab" TargetMode="External"/><Relationship Id="rId19" Type="http://schemas.openxmlformats.org/officeDocument/2006/relationships/hyperlink" Target="https://www.franklin.uga.edu/spanish-ab" TargetMode="External"/><Relationship Id="rId4" Type="http://schemas.openxmlformats.org/officeDocument/2006/relationships/hyperlink" Target="https://www.franklin.uga.edu/arabic-ab" TargetMode="External"/><Relationship Id="rId9" Type="http://schemas.openxmlformats.org/officeDocument/2006/relationships/hyperlink" Target="https://www.franklin.uga.edu/english-ab" TargetMode="External"/><Relationship Id="rId14" Type="http://schemas.openxmlformats.org/officeDocument/2006/relationships/hyperlink" Target="https://www.franklin.uga.edu/linguistics-ab"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ranklin.uga.edu/majors-degrees/cognitive-science-ab" TargetMode="External"/><Relationship Id="rId13" Type="http://schemas.openxmlformats.org/officeDocument/2006/relationships/hyperlink" Target="https://www.franklin.uga.edu/psychology-bs" TargetMode="External"/><Relationship Id="rId3" Type="http://schemas.openxmlformats.org/officeDocument/2006/relationships/image" Target="../media/image13.jpeg"/><Relationship Id="rId7" Type="http://schemas.openxmlformats.org/officeDocument/2006/relationships/hyperlink" Target="https://www.franklin.uga.edu/anthropology-ab" TargetMode="External"/><Relationship Id="rId12" Type="http://schemas.openxmlformats.org/officeDocument/2006/relationships/hyperlink" Target="https://www.franklin.uga.edu/latin-american-and-caribbean-studies-ab"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ranklin.uga.edu/african-american-studies-ab" TargetMode="External"/><Relationship Id="rId11" Type="http://schemas.openxmlformats.org/officeDocument/2006/relationships/hyperlink" Target="https://www.franklin.uga.edu/geography-ab" TargetMode="External"/><Relationship Id="rId5" Type="http://schemas.openxmlformats.org/officeDocument/2006/relationships/image" Target="../media/image21.jpeg"/><Relationship Id="rId15" Type="http://schemas.openxmlformats.org/officeDocument/2006/relationships/hyperlink" Target="https://www.franklin.uga.edu/womens-studies-ab" TargetMode="External"/><Relationship Id="rId10" Type="http://schemas.openxmlformats.org/officeDocument/2006/relationships/hyperlink" Target="https://www.franklin.uga.edu/criminal-justice-ab" TargetMode="External"/><Relationship Id="rId4" Type="http://schemas.openxmlformats.org/officeDocument/2006/relationships/image" Target="../media/image15.jpeg"/><Relationship Id="rId9" Type="http://schemas.openxmlformats.org/officeDocument/2006/relationships/hyperlink" Target="https://www.franklin.uga.edu/majors-degrees/communication-studies-ab" TargetMode="External"/><Relationship Id="rId14" Type="http://schemas.openxmlformats.org/officeDocument/2006/relationships/hyperlink" Target="https://www.franklin.uga.edu/sociology-ab"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franklin.uga.edu/dance-bfa" TargetMode="External"/><Relationship Id="rId3" Type="http://schemas.openxmlformats.org/officeDocument/2006/relationships/image" Target="../media/image22.jpeg"/><Relationship Id="rId7" Type="http://schemas.openxmlformats.org/officeDocument/2006/relationships/hyperlink" Target="https://www.franklin.uga.edu/dance-ab"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ranklin.uga.edu/art-degrees-and-emphases" TargetMode="External"/><Relationship Id="rId11" Type="http://schemas.openxmlformats.org/officeDocument/2006/relationships/hyperlink" Target="https://www.franklin.uga.edu/theatre-ab" TargetMode="External"/><Relationship Id="rId5" Type="http://schemas.openxmlformats.org/officeDocument/2006/relationships/image" Target="../media/image24.jpeg"/><Relationship Id="rId10" Type="http://schemas.openxmlformats.org/officeDocument/2006/relationships/hyperlink" Target="http://music.uga.edu/" TargetMode="External"/><Relationship Id="rId4" Type="http://schemas.openxmlformats.org/officeDocument/2006/relationships/image" Target="../media/image23.jpeg"/><Relationship Id="rId9" Type="http://schemas.openxmlformats.org/officeDocument/2006/relationships/hyperlink" Target="https://www.franklin.uga.edu/film-studies-a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algn="ctr"/>
            <a:r>
              <a:rPr lang="en-US" sz="9600" b="1" dirty="0">
                <a:solidFill>
                  <a:schemeClr val="bg1"/>
                </a:solidFill>
                <a:cs typeface="Calibri" panose="020F0502020204030204" pitchFamily="34" charset="0"/>
              </a:rPr>
              <a:t>Welcome Scholars!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291FEF2-2BB9-4B87-9A48-37146EFD9E0E}"/>
              </a:ext>
            </a:extLst>
          </p:cNvPr>
          <p:cNvSpPr txBox="1">
            <a:spLocks/>
          </p:cNvSpPr>
          <p:nvPr/>
        </p:nvSpPr>
        <p:spPr>
          <a:xfrm>
            <a:off x="468841" y="756468"/>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Explore Your Options!</a:t>
            </a:r>
          </a:p>
        </p:txBody>
      </p:sp>
      <p:pic>
        <p:nvPicPr>
          <p:cNvPr id="9" name="Picture 8">
            <a:extLst>
              <a:ext uri="{FF2B5EF4-FFF2-40B4-BE49-F238E27FC236}">
                <a16:creationId xmlns:a16="http://schemas.microsoft.com/office/drawing/2014/main" id="{66B88413-DC59-44EF-9CD5-04E71824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243946"/>
            <a:ext cx="5269734" cy="3513156"/>
          </a:xfrm>
          <a:prstGeom prst="rect">
            <a:avLst/>
          </a:prstGeom>
        </p:spPr>
      </p:pic>
      <p:pic>
        <p:nvPicPr>
          <p:cNvPr id="11" name="Picture 10">
            <a:extLst>
              <a:ext uri="{FF2B5EF4-FFF2-40B4-BE49-F238E27FC236}">
                <a16:creationId xmlns:a16="http://schemas.microsoft.com/office/drawing/2014/main" id="{C3D4476C-1B7F-45DD-8688-292C36D54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012" y="5234749"/>
            <a:ext cx="5305206" cy="3536804"/>
          </a:xfrm>
          <a:prstGeom prst="rect">
            <a:avLst/>
          </a:prstGeom>
        </p:spPr>
      </p:pic>
      <p:pic>
        <p:nvPicPr>
          <p:cNvPr id="13" name="Picture 12">
            <a:extLst>
              <a:ext uri="{FF2B5EF4-FFF2-40B4-BE49-F238E27FC236}">
                <a16:creationId xmlns:a16="http://schemas.microsoft.com/office/drawing/2014/main" id="{DBA84E85-45C7-4B73-AC98-5382E5478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7438" y="5258397"/>
            <a:ext cx="5269734" cy="3513156"/>
          </a:xfrm>
          <a:prstGeom prst="rect">
            <a:avLst/>
          </a:prstGeom>
        </p:spPr>
      </p:pic>
      <p:sp>
        <p:nvSpPr>
          <p:cNvPr id="15" name="Text Placeholder 6">
            <a:extLst>
              <a:ext uri="{FF2B5EF4-FFF2-40B4-BE49-F238E27FC236}">
                <a16:creationId xmlns:a16="http://schemas.microsoft.com/office/drawing/2014/main" id="{D73AA4A8-F96A-44F1-A9EF-D01130D0A800}"/>
              </a:ext>
            </a:extLst>
          </p:cNvPr>
          <p:cNvSpPr txBox="1">
            <a:spLocks/>
          </p:cNvSpPr>
          <p:nvPr/>
        </p:nvSpPr>
        <p:spPr>
          <a:xfrm>
            <a:off x="762000" y="1938836"/>
            <a:ext cx="16685172" cy="30897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latin typeface="Calibri" panose="020F0502020204030204" pitchFamily="34" charset="0"/>
                <a:cs typeface="Calibri" panose="020F0502020204030204" pitchFamily="34" charset="0"/>
                <a:hlinkClick r:id="rId6"/>
              </a:rPr>
              <a:t>Franklin Major Overview Pages</a:t>
            </a:r>
            <a:endParaRPr lang="en-US" sz="3600"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Franklin College Departmental Websites</a:t>
            </a:r>
          </a:p>
          <a:p>
            <a:r>
              <a:rPr lang="en-US" sz="3600" dirty="0">
                <a:solidFill>
                  <a:schemeClr val="bg1"/>
                </a:solidFill>
                <a:latin typeface="Calibri" panose="020F0502020204030204" pitchFamily="34" charset="0"/>
                <a:cs typeface="Calibri" panose="020F0502020204030204" pitchFamily="34" charset="0"/>
                <a:hlinkClick r:id="rId7"/>
              </a:rPr>
              <a:t>Career Center Resources</a:t>
            </a:r>
            <a:endParaRPr lang="en-US" sz="3600" dirty="0">
              <a:solidFill>
                <a:schemeClr val="bg1"/>
              </a:solidFill>
              <a:latin typeface="Calibri" panose="020F0502020204030204" pitchFamily="34" charset="0"/>
              <a:cs typeface="Calibri" panose="020F0502020204030204" pitchFamily="34" charset="0"/>
            </a:endParaRPr>
          </a:p>
          <a:p>
            <a:r>
              <a:rPr lang="en-US" sz="3600" b="1" dirty="0">
                <a:solidFill>
                  <a:schemeClr val="bg1"/>
                </a:solidFill>
                <a:latin typeface="Calibri" panose="020F0502020204030204" pitchFamily="34" charset="0"/>
                <a:cs typeface="Calibri" panose="020F0502020204030204" pitchFamily="34" charset="0"/>
              </a:rPr>
              <a:t>…but most importantly…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4E6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A4F9F2D9-6222-4831-AC03-E7A59DEAD8B9}"/>
              </a:ext>
            </a:extLst>
          </p:cNvPr>
          <p:cNvSpPr txBox="1">
            <a:spLocks/>
          </p:cNvSpPr>
          <p:nvPr/>
        </p:nvSpPr>
        <p:spPr>
          <a:xfrm>
            <a:off x="442288" y="628650"/>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hlinkClick r:id="rId3"/>
              </a:rPr>
              <a:t>THE BULLETIN!</a:t>
            </a:r>
            <a:endParaRPr lang="en-US" sz="6000" b="1" dirty="0">
              <a:solidFill>
                <a:schemeClr val="bg1"/>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07ED6035-D0D3-4D89-8683-9DAF7F90CE4E}"/>
              </a:ext>
            </a:extLst>
          </p:cNvPr>
          <p:cNvSpPr txBox="1">
            <a:spLocks/>
          </p:cNvSpPr>
          <p:nvPr/>
        </p:nvSpPr>
        <p:spPr>
          <a:xfrm>
            <a:off x="838201" y="1604969"/>
            <a:ext cx="8935228" cy="681513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The University of Georgia’s undergraduate catalogue is know as the </a:t>
            </a:r>
            <a:r>
              <a:rPr lang="en-US" b="1" dirty="0">
                <a:solidFill>
                  <a:schemeClr val="bg1"/>
                </a:solidFill>
                <a:latin typeface="Calibri" panose="020F0502020204030204" pitchFamily="34" charset="0"/>
                <a:cs typeface="Calibri" panose="020F0502020204030204" pitchFamily="34" charset="0"/>
              </a:rPr>
              <a:t>UGA Bulletin</a:t>
            </a:r>
            <a:r>
              <a:rPr lang="en-US" dirty="0">
                <a:solidFill>
                  <a:schemeClr val="bg1"/>
                </a:solidFill>
                <a:latin typeface="Calibri" panose="020F0502020204030204" pitchFamily="34" charset="0"/>
                <a:cs typeface="Calibri" panose="020F0502020204030204" pitchFamily="34" charset="0"/>
              </a:rPr>
              <a:t> and is your centralized resource for all of the university’s degree and graduation requirements.  In it you will find:</a:t>
            </a:r>
          </a:p>
          <a:p>
            <a:pPr marL="0" indent="0">
              <a:buNone/>
            </a:pPr>
            <a:endParaRPr lang="en-US"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4"/>
              </a:rPr>
              <a:t>Undergraduate Majors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5"/>
              </a:rPr>
              <a:t>Course Descriptions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rPr>
              <a:t>Degree Requirements</a:t>
            </a:r>
          </a:p>
          <a:p>
            <a:pPr lvl="2"/>
            <a:r>
              <a:rPr lang="en-US" sz="3600" dirty="0">
                <a:solidFill>
                  <a:schemeClr val="bg1"/>
                </a:solidFill>
                <a:latin typeface="Calibri" panose="020F0502020204030204" pitchFamily="34" charset="0"/>
                <a:cs typeface="Calibri" panose="020F0502020204030204" pitchFamily="34" charset="0"/>
                <a:hlinkClick r:id="rId6"/>
              </a:rPr>
              <a:t>Minors</a:t>
            </a:r>
            <a:r>
              <a:rPr lang="en-US" sz="3600" dirty="0">
                <a:solidFill>
                  <a:schemeClr val="bg1"/>
                </a:solidFill>
                <a:latin typeface="Calibri" panose="020F0502020204030204" pitchFamily="34" charset="0"/>
                <a:cs typeface="Calibri" panose="020F0502020204030204" pitchFamily="34" charset="0"/>
              </a:rPr>
              <a:t> and </a:t>
            </a:r>
            <a:r>
              <a:rPr lang="en-US" sz="3600" dirty="0">
                <a:solidFill>
                  <a:schemeClr val="bg1"/>
                </a:solidFill>
                <a:latin typeface="Calibri" panose="020F0502020204030204" pitchFamily="34" charset="0"/>
                <a:cs typeface="Calibri" panose="020F0502020204030204" pitchFamily="34" charset="0"/>
                <a:hlinkClick r:id="rId7"/>
              </a:rPr>
              <a:t>Certificates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8"/>
              </a:rPr>
              <a:t>Academic Policies</a:t>
            </a:r>
            <a:r>
              <a:rPr lang="en-US" dirty="0">
                <a:solidFill>
                  <a:schemeClr val="bg1"/>
                </a:solidFill>
                <a:latin typeface="Calibri" panose="020F0502020204030204" pitchFamily="34" charset="0"/>
                <a:cs typeface="Calibri" panose="020F0502020204030204" pitchFamily="34" charset="0"/>
                <a:hlinkClick r:id="rId8"/>
              </a:rPr>
              <a:t> </a:t>
            </a:r>
            <a:endParaRPr lang="en-US"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3DCEA5D-4716-4358-A2F0-F88811574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2374" y="903959"/>
            <a:ext cx="7709826" cy="743994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A2AC5F3D-04DB-4475-BF84-C0250D7FA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23265"/>
            <a:ext cx="16171630" cy="8382000"/>
          </a:xfrm>
          <a:prstGeom prst="rect">
            <a:avLst/>
          </a:prstGeom>
        </p:spPr>
      </p:pic>
      <p:grpSp>
        <p:nvGrpSpPr>
          <p:cNvPr id="9" name="Group 2">
            <a:extLst>
              <a:ext uri="{FF2B5EF4-FFF2-40B4-BE49-F238E27FC236}">
                <a16:creationId xmlns:a16="http://schemas.microsoft.com/office/drawing/2014/main" id="{C7E34412-E8DC-4FD8-96E0-D1CAB5E84873}"/>
              </a:ext>
            </a:extLst>
          </p:cNvPr>
          <p:cNvGrpSpPr/>
          <p:nvPr/>
        </p:nvGrpSpPr>
        <p:grpSpPr>
          <a:xfrm>
            <a:off x="389760" y="299653"/>
            <a:ext cx="17525709" cy="8829224"/>
            <a:chOff x="0" y="0"/>
            <a:chExt cx="13282353" cy="6691476"/>
          </a:xfrm>
        </p:grpSpPr>
        <p:sp>
          <p:nvSpPr>
            <p:cNvPr id="10" name="Freeform 3">
              <a:extLst>
                <a:ext uri="{FF2B5EF4-FFF2-40B4-BE49-F238E27FC236}">
                  <a16:creationId xmlns:a16="http://schemas.microsoft.com/office/drawing/2014/main" id="{6EE27ABB-4BEA-4BD9-B1DE-7218A00E895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sp>
        <p:nvSpPr>
          <p:cNvPr id="2" name="TextBox 1">
            <a:extLst>
              <a:ext uri="{FF2B5EF4-FFF2-40B4-BE49-F238E27FC236}">
                <a16:creationId xmlns:a16="http://schemas.microsoft.com/office/drawing/2014/main" id="{06F80FE0-94BD-4821-908A-720B68EC758B}"/>
              </a:ext>
            </a:extLst>
          </p:cNvPr>
          <p:cNvSpPr txBox="1"/>
          <p:nvPr/>
        </p:nvSpPr>
        <p:spPr>
          <a:xfrm>
            <a:off x="1828800" y="7505700"/>
            <a:ext cx="4724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First and Second Years   </a:t>
            </a:r>
          </a:p>
        </p:txBody>
      </p:sp>
      <p:sp>
        <p:nvSpPr>
          <p:cNvPr id="7" name="TextBox 6">
            <a:extLst>
              <a:ext uri="{FF2B5EF4-FFF2-40B4-BE49-F238E27FC236}">
                <a16:creationId xmlns:a16="http://schemas.microsoft.com/office/drawing/2014/main" id="{457BD0E9-B2FB-4ED0-8B2F-1512531C3643}"/>
              </a:ext>
            </a:extLst>
          </p:cNvPr>
          <p:cNvSpPr txBox="1"/>
          <p:nvPr/>
        </p:nvSpPr>
        <p:spPr>
          <a:xfrm>
            <a:off x="6781800" y="7505699"/>
            <a:ext cx="9677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Third and Fourth Years</a:t>
            </a:r>
          </a:p>
        </p:txBody>
      </p:sp>
      <p:pic>
        <p:nvPicPr>
          <p:cNvPr id="5" name="Picture 4">
            <a:extLst>
              <a:ext uri="{FF2B5EF4-FFF2-40B4-BE49-F238E27FC236}">
                <a16:creationId xmlns:a16="http://schemas.microsoft.com/office/drawing/2014/main" id="{52F76DD4-5CEE-4372-8155-122CF2E0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0" y="2552700"/>
            <a:ext cx="1828800" cy="2407596"/>
          </a:xfrm>
          <a:prstGeom prst="rect">
            <a:avLst/>
          </a:prstGeom>
        </p:spPr>
      </p:pic>
    </p:spTree>
    <p:extLst>
      <p:ext uri="{BB962C8B-B14F-4D97-AF65-F5344CB8AC3E}">
        <p14:creationId xmlns:p14="http://schemas.microsoft.com/office/powerpoint/2010/main" val="188097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9" name="Picture 8">
            <a:extLst>
              <a:ext uri="{FF2B5EF4-FFF2-40B4-BE49-F238E27FC236}">
                <a16:creationId xmlns:a16="http://schemas.microsoft.com/office/drawing/2014/main" id="{42EFF277-1386-4F5F-AB04-05C761E14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6774" y="2857500"/>
            <a:ext cx="8483818" cy="5655878"/>
          </a:xfrm>
          <a:prstGeom prst="rect">
            <a:avLst/>
          </a:prstGeom>
        </p:spPr>
      </p:pic>
      <p:pic>
        <p:nvPicPr>
          <p:cNvPr id="6" name="Picture 5">
            <a:extLst>
              <a:ext uri="{FF2B5EF4-FFF2-40B4-BE49-F238E27FC236}">
                <a16:creationId xmlns:a16="http://schemas.microsoft.com/office/drawing/2014/main" id="{FFE611EA-247C-40D6-B6E4-C61D51A3B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7064"/>
            <a:ext cx="8885996" cy="8582635"/>
          </a:xfrm>
          <a:prstGeom prst="rect">
            <a:avLst/>
          </a:prstGeom>
          <a:noFill/>
        </p:spPr>
      </p:pic>
      <p:sp>
        <p:nvSpPr>
          <p:cNvPr id="7" name="Title 4">
            <a:extLst>
              <a:ext uri="{FF2B5EF4-FFF2-40B4-BE49-F238E27FC236}">
                <a16:creationId xmlns:a16="http://schemas.microsoft.com/office/drawing/2014/main" id="{69A9C793-0349-4B2B-9F45-81DDCD910A32}"/>
              </a:ext>
            </a:extLst>
          </p:cNvPr>
          <p:cNvSpPr txBox="1">
            <a:spLocks/>
          </p:cNvSpPr>
          <p:nvPr/>
        </p:nvSpPr>
        <p:spPr>
          <a:xfrm>
            <a:off x="2168701" y="724510"/>
            <a:ext cx="1440151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General Degree Requirements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grpSp>
        <p:nvGrpSpPr>
          <p:cNvPr id="7" name="Group 2">
            <a:extLst>
              <a:ext uri="{FF2B5EF4-FFF2-40B4-BE49-F238E27FC236}">
                <a16:creationId xmlns:a16="http://schemas.microsoft.com/office/drawing/2014/main" id="{A97401E0-089E-47E2-94EA-19E83B8F7539}"/>
              </a:ext>
            </a:extLst>
          </p:cNvPr>
          <p:cNvGrpSpPr/>
          <p:nvPr/>
        </p:nvGrpSpPr>
        <p:grpSpPr>
          <a:xfrm>
            <a:off x="389760" y="299653"/>
            <a:ext cx="17525709" cy="8829224"/>
            <a:chOff x="0" y="0"/>
            <a:chExt cx="13282353" cy="6691476"/>
          </a:xfrm>
        </p:grpSpPr>
        <p:sp>
          <p:nvSpPr>
            <p:cNvPr id="8" name="Freeform 3">
              <a:extLst>
                <a:ext uri="{FF2B5EF4-FFF2-40B4-BE49-F238E27FC236}">
                  <a16:creationId xmlns:a16="http://schemas.microsoft.com/office/drawing/2014/main" id="{A36A5F72-D792-4F92-9A21-0E23954E3DC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sp>
        <p:nvSpPr>
          <p:cNvPr id="9" name="Title 4">
            <a:extLst>
              <a:ext uri="{FF2B5EF4-FFF2-40B4-BE49-F238E27FC236}">
                <a16:creationId xmlns:a16="http://schemas.microsoft.com/office/drawing/2014/main" id="{5138EA37-0088-4A5E-9B2D-3F62BBF5C636}"/>
              </a:ext>
            </a:extLst>
          </p:cNvPr>
          <p:cNvSpPr txBox="1">
            <a:spLocks/>
          </p:cNvSpPr>
          <p:nvPr/>
        </p:nvSpPr>
        <p:spPr>
          <a:xfrm>
            <a:off x="1409701" y="685671"/>
            <a:ext cx="1546860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Have You Already Earned College Credit?</a:t>
            </a:r>
          </a:p>
        </p:txBody>
      </p:sp>
      <p:sp>
        <p:nvSpPr>
          <p:cNvPr id="10" name="Text Placeholder 6">
            <a:extLst>
              <a:ext uri="{FF2B5EF4-FFF2-40B4-BE49-F238E27FC236}">
                <a16:creationId xmlns:a16="http://schemas.microsoft.com/office/drawing/2014/main" id="{68DF3406-C7A6-4224-9240-ECD5D5D47398}"/>
              </a:ext>
            </a:extLst>
          </p:cNvPr>
          <p:cNvSpPr txBox="1">
            <a:spLocks/>
          </p:cNvSpPr>
          <p:nvPr/>
        </p:nvSpPr>
        <p:spPr>
          <a:xfrm>
            <a:off x="1409699" y="1818665"/>
            <a:ext cx="15468600" cy="1800835"/>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Calibri" panose="020F0502020204030204" pitchFamily="34" charset="0"/>
                <a:cs typeface="Calibri" panose="020F0502020204030204" pitchFamily="34" charset="0"/>
              </a:rPr>
              <a:t>Many “core” (foundational) classes can be exempted through AP, IB, and dual-enrollment (transfer) credit. The result of this is that you have the opportunity to add to your academic program (minors, certificates,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 or possibly graduate early!</a:t>
            </a:r>
          </a:p>
        </p:txBody>
      </p:sp>
      <p:pic>
        <p:nvPicPr>
          <p:cNvPr id="6" name="Picture 5">
            <a:extLst>
              <a:ext uri="{FF2B5EF4-FFF2-40B4-BE49-F238E27FC236}">
                <a16:creationId xmlns:a16="http://schemas.microsoft.com/office/drawing/2014/main" id="{30D4E3F5-6525-41F3-A99E-6B4FFEE9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390569"/>
            <a:ext cx="5436809" cy="3267531"/>
          </a:xfrm>
          <a:prstGeom prst="rect">
            <a:avLst/>
          </a:prstGeom>
        </p:spPr>
      </p:pic>
      <p:pic>
        <p:nvPicPr>
          <p:cNvPr id="16" name="Picture 15">
            <a:extLst>
              <a:ext uri="{FF2B5EF4-FFF2-40B4-BE49-F238E27FC236}">
                <a16:creationId xmlns:a16="http://schemas.microsoft.com/office/drawing/2014/main" id="{4CE8D480-BD32-44C3-B209-292C9E462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386983"/>
            <a:ext cx="5436809" cy="3267532"/>
          </a:xfrm>
          <a:prstGeom prst="rect">
            <a:avLst/>
          </a:prstGeom>
        </p:spPr>
      </p:pic>
      <p:pic>
        <p:nvPicPr>
          <p:cNvPr id="18" name="Picture 17">
            <a:extLst>
              <a:ext uri="{FF2B5EF4-FFF2-40B4-BE49-F238E27FC236}">
                <a16:creationId xmlns:a16="http://schemas.microsoft.com/office/drawing/2014/main" id="{FBF90F5D-F67D-4360-B236-CAA110C56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930804"/>
            <a:ext cx="5446593" cy="447737"/>
          </a:xfrm>
          <a:prstGeom prst="rect">
            <a:avLst/>
          </a:prstGeom>
        </p:spPr>
      </p:pic>
      <p:pic>
        <p:nvPicPr>
          <p:cNvPr id="22" name="Picture 21">
            <a:extLst>
              <a:ext uri="{FF2B5EF4-FFF2-40B4-BE49-F238E27FC236}">
                <a16:creationId xmlns:a16="http://schemas.microsoft.com/office/drawing/2014/main" id="{4D816D64-8513-48D6-A7FE-F6A0B256B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17" y="3930804"/>
            <a:ext cx="5433292" cy="447737"/>
          </a:xfrm>
          <a:prstGeom prst="rect">
            <a:avLst/>
          </a:prstGeom>
        </p:spPr>
      </p:pic>
      <p:pic>
        <p:nvPicPr>
          <p:cNvPr id="24" name="Picture 23">
            <a:extLst>
              <a:ext uri="{FF2B5EF4-FFF2-40B4-BE49-F238E27FC236}">
                <a16:creationId xmlns:a16="http://schemas.microsoft.com/office/drawing/2014/main" id="{8FE2DDB4-8E8F-446B-A57D-6DDCF04FC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4378541"/>
            <a:ext cx="5486399" cy="3275974"/>
          </a:xfrm>
          <a:prstGeom prst="rect">
            <a:avLst/>
          </a:prstGeom>
        </p:spPr>
      </p:pic>
      <p:pic>
        <p:nvPicPr>
          <p:cNvPr id="26" name="Picture 25">
            <a:extLst>
              <a:ext uri="{FF2B5EF4-FFF2-40B4-BE49-F238E27FC236}">
                <a16:creationId xmlns:a16="http://schemas.microsoft.com/office/drawing/2014/main" id="{B36B1516-6A70-4C1C-B60E-DAC0A56072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5800" y="3930805"/>
            <a:ext cx="5482883" cy="458284"/>
          </a:xfrm>
          <a:prstGeom prst="rect">
            <a:avLst/>
          </a:prstGeom>
        </p:spPr>
      </p:pic>
      <p:sp>
        <p:nvSpPr>
          <p:cNvPr id="27" name="TextBox 26">
            <a:extLst>
              <a:ext uri="{FF2B5EF4-FFF2-40B4-BE49-F238E27FC236}">
                <a16:creationId xmlns:a16="http://schemas.microsoft.com/office/drawing/2014/main" id="{E1BFFDA2-F018-4D4F-9C79-1A38C11821B3}"/>
              </a:ext>
            </a:extLst>
          </p:cNvPr>
          <p:cNvSpPr txBox="1"/>
          <p:nvPr/>
        </p:nvSpPr>
        <p:spPr>
          <a:xfrm>
            <a:off x="685800" y="7825026"/>
            <a:ext cx="5436809" cy="646331"/>
          </a:xfrm>
          <a:prstGeom prst="rect">
            <a:avLst/>
          </a:prstGeom>
          <a:noFill/>
        </p:spPr>
        <p:txBody>
          <a:bodyPr wrap="square" rtlCol="0">
            <a:spAutoFit/>
          </a:bodyPr>
          <a:lstStyle/>
          <a:p>
            <a:pPr algn="ctr"/>
            <a:r>
              <a:rPr lang="en-US" sz="3600" dirty="0">
                <a:solidFill>
                  <a:schemeClr val="bg1"/>
                </a:solidFill>
                <a:hlinkClick r:id="rId9"/>
              </a:rPr>
              <a:t>AP Equivalences</a:t>
            </a:r>
            <a:endParaRPr lang="en-US" sz="3600" dirty="0">
              <a:solidFill>
                <a:schemeClr val="bg1"/>
              </a:solidFill>
            </a:endParaRPr>
          </a:p>
        </p:txBody>
      </p:sp>
      <p:sp>
        <p:nvSpPr>
          <p:cNvPr id="28" name="TextBox 27">
            <a:extLst>
              <a:ext uri="{FF2B5EF4-FFF2-40B4-BE49-F238E27FC236}">
                <a16:creationId xmlns:a16="http://schemas.microsoft.com/office/drawing/2014/main" id="{5EDDDD92-1DFE-4F03-950C-847436204204}"/>
              </a:ext>
            </a:extLst>
          </p:cNvPr>
          <p:cNvSpPr txBox="1"/>
          <p:nvPr/>
        </p:nvSpPr>
        <p:spPr>
          <a:xfrm>
            <a:off x="6400799" y="7822004"/>
            <a:ext cx="5436809" cy="646331"/>
          </a:xfrm>
          <a:prstGeom prst="rect">
            <a:avLst/>
          </a:prstGeom>
          <a:noFill/>
        </p:spPr>
        <p:txBody>
          <a:bodyPr wrap="square" rtlCol="0">
            <a:spAutoFit/>
          </a:bodyPr>
          <a:lstStyle/>
          <a:p>
            <a:pPr algn="ctr"/>
            <a:r>
              <a:rPr lang="en-US" sz="3600" dirty="0">
                <a:solidFill>
                  <a:schemeClr val="bg1"/>
                </a:solidFill>
                <a:hlinkClick r:id="rId10"/>
              </a:rPr>
              <a:t>IB Equivalences</a:t>
            </a:r>
            <a:endParaRPr lang="en-US" sz="3600" dirty="0">
              <a:solidFill>
                <a:schemeClr val="bg1"/>
              </a:solidFill>
            </a:endParaRPr>
          </a:p>
        </p:txBody>
      </p:sp>
      <p:sp>
        <p:nvSpPr>
          <p:cNvPr id="29" name="TextBox 28">
            <a:extLst>
              <a:ext uri="{FF2B5EF4-FFF2-40B4-BE49-F238E27FC236}">
                <a16:creationId xmlns:a16="http://schemas.microsoft.com/office/drawing/2014/main" id="{58B4B579-8C3B-45CB-9FAC-232468CE880A}"/>
              </a:ext>
            </a:extLst>
          </p:cNvPr>
          <p:cNvSpPr txBox="1"/>
          <p:nvPr/>
        </p:nvSpPr>
        <p:spPr>
          <a:xfrm>
            <a:off x="12115800" y="7698388"/>
            <a:ext cx="5436809" cy="646331"/>
          </a:xfrm>
          <a:prstGeom prst="rect">
            <a:avLst/>
          </a:prstGeom>
          <a:noFill/>
        </p:spPr>
        <p:txBody>
          <a:bodyPr wrap="square" rtlCol="0">
            <a:spAutoFit/>
          </a:bodyPr>
          <a:lstStyle/>
          <a:p>
            <a:pPr algn="ctr"/>
            <a:r>
              <a:rPr lang="en-US" sz="3600" dirty="0">
                <a:solidFill>
                  <a:schemeClr val="bg1"/>
                </a:solidFill>
                <a:hlinkClick r:id="rId11"/>
              </a:rPr>
              <a:t>Transfer Equivalences</a:t>
            </a:r>
            <a:endParaRPr lang="en-US" sz="36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7" name="Title 4">
            <a:extLst>
              <a:ext uri="{FF2B5EF4-FFF2-40B4-BE49-F238E27FC236}">
                <a16:creationId xmlns:a16="http://schemas.microsoft.com/office/drawing/2014/main" id="{6B507FCF-7BC0-4486-AE0C-8DFECBB42974}"/>
              </a:ext>
            </a:extLst>
          </p:cNvPr>
          <p:cNvSpPr txBox="1">
            <a:spLocks/>
          </p:cNvSpPr>
          <p:nvPr/>
        </p:nvSpPr>
        <p:spPr>
          <a:xfrm>
            <a:off x="609600" y="342900"/>
            <a:ext cx="17051046"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Preparing for Change</a:t>
            </a:r>
          </a:p>
        </p:txBody>
      </p:sp>
      <p:sp>
        <p:nvSpPr>
          <p:cNvPr id="8" name="Text Placeholder 6">
            <a:extLst>
              <a:ext uri="{FF2B5EF4-FFF2-40B4-BE49-F238E27FC236}">
                <a16:creationId xmlns:a16="http://schemas.microsoft.com/office/drawing/2014/main" id="{1804A839-0231-49D6-B290-462C3510B546}"/>
              </a:ext>
            </a:extLst>
          </p:cNvPr>
          <p:cNvSpPr txBox="1">
            <a:spLocks/>
          </p:cNvSpPr>
          <p:nvPr/>
        </p:nvSpPr>
        <p:spPr>
          <a:xfrm>
            <a:off x="6019800" y="2202238"/>
            <a:ext cx="11582400" cy="66103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dirty="0">
                <a:solidFill>
                  <a:srgbClr val="E4002B"/>
                </a:solidFill>
                <a:latin typeface="Calibri" panose="020F0502020204030204" pitchFamily="34" charset="0"/>
                <a:cs typeface="Calibri" panose="020F0502020204030204" pitchFamily="34" charset="0"/>
                <a:hlinkClick r:id="rId3"/>
              </a:rPr>
              <a:t>Division of Academic Enhancement:</a:t>
            </a:r>
            <a:endParaRPr lang="en-US" sz="3600" b="1" dirty="0">
              <a:solidFill>
                <a:srgbClr val="E4002B"/>
              </a:solidFill>
              <a:latin typeface="Calibri" panose="020F0502020204030204" pitchFamily="34" charset="0"/>
              <a:cs typeface="Calibri" panose="020F0502020204030204" pitchFamily="34" charset="0"/>
            </a:endParaRPr>
          </a:p>
          <a:p>
            <a:pPr lvl="1"/>
            <a:r>
              <a:rPr lang="en-US" dirty="0">
                <a:solidFill>
                  <a:schemeClr val="bg1"/>
                </a:solidFill>
                <a:latin typeface="Calibri" panose="020F0502020204030204" pitchFamily="34" charset="0"/>
                <a:cs typeface="Calibri" panose="020F0502020204030204" pitchFamily="34" charset="0"/>
              </a:rPr>
              <a:t>Individual and group tutoring in most subjects </a:t>
            </a:r>
          </a:p>
          <a:p>
            <a:pPr lvl="1"/>
            <a:r>
              <a:rPr lang="en-US" dirty="0">
                <a:solidFill>
                  <a:schemeClr val="bg1"/>
                </a:solidFill>
                <a:latin typeface="Calibri" panose="020F0502020204030204" pitchFamily="34" charset="0"/>
                <a:cs typeface="Calibri" panose="020F0502020204030204" pitchFamily="34" charset="0"/>
              </a:rPr>
              <a:t>Academic Coaching to help with time management and study skills</a:t>
            </a:r>
          </a:p>
          <a:p>
            <a:pPr lvl="1"/>
            <a:r>
              <a:rPr lang="en-US" dirty="0">
                <a:solidFill>
                  <a:schemeClr val="bg1"/>
                </a:solidFill>
                <a:latin typeface="Calibri" panose="020F0502020204030204" pitchFamily="34" charset="0"/>
                <a:cs typeface="Calibri" panose="020F0502020204030204" pitchFamily="34" charset="0"/>
              </a:rPr>
              <a:t>UNIV classes to help adjust to UGA</a:t>
            </a:r>
          </a:p>
          <a:p>
            <a:pPr lvl="1"/>
            <a:r>
              <a:rPr lang="en-US" dirty="0">
                <a:solidFill>
                  <a:schemeClr val="bg1"/>
                </a:solidFill>
                <a:latin typeface="Calibri" panose="020F0502020204030204" pitchFamily="34" charset="0"/>
                <a:cs typeface="Calibri" panose="020F0502020204030204" pitchFamily="34" charset="0"/>
              </a:rPr>
              <a:t>Online tutorials for quick help</a:t>
            </a:r>
          </a:p>
          <a:p>
            <a:r>
              <a:rPr lang="en-US" sz="3600" b="1" dirty="0">
                <a:solidFill>
                  <a:srgbClr val="E4002B"/>
                </a:solidFill>
                <a:latin typeface="Calibri" panose="020F0502020204030204" pitchFamily="34" charset="0"/>
                <a:cs typeface="Calibri" panose="020F0502020204030204" pitchFamily="34" charset="0"/>
                <a:hlinkClick r:id="rId4"/>
              </a:rPr>
              <a:t>Writing Centers</a:t>
            </a:r>
            <a:r>
              <a:rPr lang="en-US" sz="3600" dirty="0">
                <a:solidFill>
                  <a:srgbClr val="E4002B"/>
                </a:solidFill>
                <a:latin typeface="Calibri" panose="020F0502020204030204" pitchFamily="34" charset="0"/>
                <a:cs typeface="Calibri" panose="020F0502020204030204" pitchFamily="34" charset="0"/>
                <a:hlinkClick r:id="rId4"/>
              </a:rPr>
              <a:t> </a:t>
            </a:r>
            <a:r>
              <a:rPr lang="en-US" sz="3600" dirty="0">
                <a:solidFill>
                  <a:schemeClr val="bg1"/>
                </a:solidFill>
                <a:latin typeface="Calibri" panose="020F0502020204030204" pitchFamily="34" charset="0"/>
                <a:cs typeface="Calibri" panose="020F0502020204030204" pitchFamily="34" charset="0"/>
              </a:rPr>
              <a:t>at multiple locations on campus</a:t>
            </a:r>
          </a:p>
          <a:p>
            <a:r>
              <a:rPr lang="en-US" sz="3600" b="1" dirty="0">
                <a:solidFill>
                  <a:srgbClr val="E4002B"/>
                </a:solidFill>
                <a:latin typeface="Calibri" panose="020F0502020204030204" pitchFamily="34" charset="0"/>
                <a:cs typeface="Calibri" panose="020F0502020204030204" pitchFamily="34" charset="0"/>
                <a:hlinkClick r:id="rId5"/>
              </a:rPr>
              <a:t>Mathematics Study Hall</a:t>
            </a:r>
            <a:r>
              <a:rPr lang="en-US" sz="3600" dirty="0">
                <a:solidFill>
                  <a:srgbClr val="E4002B"/>
                </a:solidFill>
                <a:latin typeface="Calibri" panose="020F0502020204030204" pitchFamily="34" charset="0"/>
                <a:cs typeface="Calibri" panose="020F0502020204030204" pitchFamily="34" charset="0"/>
                <a:hlinkClick r:id="rId5"/>
              </a:rPr>
              <a:t> </a:t>
            </a:r>
            <a:r>
              <a:rPr lang="en-US" sz="3600" dirty="0">
                <a:solidFill>
                  <a:schemeClr val="bg1"/>
                </a:solidFill>
                <a:latin typeface="Calibri" panose="020F0502020204030204" pitchFamily="34" charset="0"/>
                <a:cs typeface="Calibri" panose="020F0502020204030204" pitchFamily="34" charset="0"/>
              </a:rPr>
              <a:t>offered for </a:t>
            </a:r>
            <a:r>
              <a:rPr lang="en-US" sz="3600" u="sng" dirty="0">
                <a:solidFill>
                  <a:schemeClr val="bg1"/>
                </a:solidFill>
                <a:latin typeface="Calibri" panose="020F0502020204030204" pitchFamily="34" charset="0"/>
                <a:cs typeface="Calibri" panose="020F0502020204030204" pitchFamily="34" charset="0"/>
              </a:rPr>
              <a:t>all</a:t>
            </a:r>
            <a:r>
              <a:rPr lang="en-US" sz="3600" dirty="0">
                <a:solidFill>
                  <a:schemeClr val="bg1"/>
                </a:solidFill>
                <a:latin typeface="Calibri" panose="020F0502020204030204" pitchFamily="34" charset="0"/>
                <a:cs typeface="Calibri" panose="020F0502020204030204" pitchFamily="34" charset="0"/>
              </a:rPr>
              <a:t> MATH courses</a:t>
            </a:r>
          </a:p>
          <a:p>
            <a:r>
              <a:rPr lang="en-US" sz="3600" b="1" dirty="0">
                <a:solidFill>
                  <a:srgbClr val="E4002B"/>
                </a:solidFill>
                <a:latin typeface="Calibri" panose="020F0502020204030204" pitchFamily="34" charset="0"/>
                <a:cs typeface="Calibri" panose="020F0502020204030204" pitchFamily="34" charset="0"/>
                <a:hlinkClick r:id="rId6"/>
              </a:rPr>
              <a:t>Conversation Tables </a:t>
            </a:r>
            <a:r>
              <a:rPr lang="en-US" sz="3600" dirty="0">
                <a:solidFill>
                  <a:schemeClr val="bg1"/>
                </a:solidFill>
                <a:latin typeface="Calibri" panose="020F0502020204030204" pitchFamily="34" charset="0"/>
                <a:cs typeface="Calibri" panose="020F0502020204030204" pitchFamily="34" charset="0"/>
              </a:rPr>
              <a:t>for many languages</a:t>
            </a:r>
          </a:p>
          <a:p>
            <a:r>
              <a:rPr lang="en-US" sz="3600" b="1" dirty="0">
                <a:solidFill>
                  <a:srgbClr val="E4002B"/>
                </a:solidFill>
                <a:latin typeface="Calibri" panose="020F0502020204030204" pitchFamily="34" charset="0"/>
                <a:cs typeface="Calibri" panose="020F0502020204030204" pitchFamily="34" charset="0"/>
                <a:hlinkClick r:id="rId7"/>
              </a:rPr>
              <a:t>Pre-Professional Office: </a:t>
            </a:r>
            <a:r>
              <a:rPr lang="en-US" sz="3600" dirty="0">
                <a:solidFill>
                  <a:schemeClr val="bg1"/>
                </a:solidFill>
                <a:latin typeface="Calibri" panose="020F0502020204030204" pitchFamily="34" charset="0"/>
                <a:cs typeface="Calibri" panose="020F0502020204030204" pitchFamily="34" charset="0"/>
              </a:rPr>
              <a:t>To assist with getting into professional schools after graduation (law, health,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8E57ABB-96E7-41FD-800F-1F15859B90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304" y="1943100"/>
            <a:ext cx="4743450" cy="3162300"/>
          </a:xfrm>
          <a:prstGeom prst="rect">
            <a:avLst/>
          </a:prstGeom>
        </p:spPr>
      </p:pic>
      <p:pic>
        <p:nvPicPr>
          <p:cNvPr id="12" name="Picture 11">
            <a:extLst>
              <a:ext uri="{FF2B5EF4-FFF2-40B4-BE49-F238E27FC236}">
                <a16:creationId xmlns:a16="http://schemas.microsoft.com/office/drawing/2014/main" id="{FE23594B-055B-4490-9ACA-3D83D1898D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304" y="5295900"/>
            <a:ext cx="4743450" cy="3162300"/>
          </a:xfrm>
          <a:prstGeom prst="rect">
            <a:avLst/>
          </a:prstGeom>
        </p:spPr>
      </p:pic>
      <p:grpSp>
        <p:nvGrpSpPr>
          <p:cNvPr id="13" name="Group 2">
            <a:extLst>
              <a:ext uri="{FF2B5EF4-FFF2-40B4-BE49-F238E27FC236}">
                <a16:creationId xmlns:a16="http://schemas.microsoft.com/office/drawing/2014/main" id="{D6C6DA14-8070-421E-9029-1570B84AA258}"/>
              </a:ext>
            </a:extLst>
          </p:cNvPr>
          <p:cNvGrpSpPr/>
          <p:nvPr/>
        </p:nvGrpSpPr>
        <p:grpSpPr>
          <a:xfrm>
            <a:off x="389760" y="299653"/>
            <a:ext cx="17525709" cy="8829224"/>
            <a:chOff x="0" y="0"/>
            <a:chExt cx="13282353" cy="6691476"/>
          </a:xfrm>
        </p:grpSpPr>
        <p:sp>
          <p:nvSpPr>
            <p:cNvPr id="14" name="Freeform 3">
              <a:extLst>
                <a:ext uri="{FF2B5EF4-FFF2-40B4-BE49-F238E27FC236}">
                  <a16:creationId xmlns:a16="http://schemas.microsoft.com/office/drawing/2014/main" id="{24550B90-B605-4F63-9E59-AE896DEA553B}"/>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sp>
        <p:nvSpPr>
          <p:cNvPr id="2" name="Rectangle 1">
            <a:extLst>
              <a:ext uri="{FF2B5EF4-FFF2-40B4-BE49-F238E27FC236}">
                <a16:creationId xmlns:a16="http://schemas.microsoft.com/office/drawing/2014/main" id="{33315139-5772-4C46-AD9C-DBAD5AF5E212}"/>
              </a:ext>
            </a:extLst>
          </p:cNvPr>
          <p:cNvSpPr/>
          <p:nvPr/>
        </p:nvSpPr>
        <p:spPr>
          <a:xfrm>
            <a:off x="5733634" y="1257300"/>
            <a:ext cx="6837962" cy="523220"/>
          </a:xfrm>
          <a:prstGeom prst="rect">
            <a:avLst/>
          </a:prstGeom>
        </p:spPr>
        <p:txBody>
          <a:bodyPr wrap="none">
            <a:spAutoFit/>
          </a:bodyPr>
          <a:lstStyle/>
          <a:p>
            <a:r>
              <a:rPr lang="en-US" sz="2800" i="1" dirty="0">
                <a:solidFill>
                  <a:schemeClr val="bg1"/>
                </a:solidFill>
                <a:latin typeface="Calibri" panose="020F0502020204030204" pitchFamily="34" charset="0"/>
                <a:cs typeface="Calibri" panose="020F0502020204030204" pitchFamily="34" charset="0"/>
              </a:rPr>
              <a:t>UGA’s Curriculum is rigorous, but there’s help!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635BD-6BE6-4407-B727-AA9BD22012C0}"/>
              </a:ext>
            </a:extLst>
          </p:cNvPr>
          <p:cNvSpPr>
            <a:spLocks noGrp="1"/>
          </p:cNvSpPr>
          <p:nvPr>
            <p:ph type="subTitle" idx="1"/>
          </p:nvPr>
        </p:nvSpPr>
        <p:spPr>
          <a:xfrm>
            <a:off x="3504200" y="6928460"/>
            <a:ext cx="13716000" cy="2483643"/>
          </a:xfrm>
        </p:spPr>
        <p:txBody>
          <a:bodyPr>
            <a:normAutofit/>
          </a:bodyPr>
          <a:lstStyle/>
          <a:p>
            <a:pPr algn="r"/>
            <a:r>
              <a:rPr lang="en-US" sz="4800" dirty="0">
                <a:solidFill>
                  <a:schemeClr val="tx1"/>
                </a:solidFill>
                <a:latin typeface="Century Gothic"/>
              </a:rPr>
              <a:t>Rutherford Hall</a:t>
            </a:r>
          </a:p>
          <a:p>
            <a:pPr algn="r"/>
            <a:r>
              <a:rPr lang="en-US" dirty="0">
                <a:solidFill>
                  <a:schemeClr val="tx1"/>
                </a:solidFill>
                <a:ea typeface="+mj-lt"/>
                <a:cs typeface="+mj-lt"/>
              </a:rPr>
              <a:t>Dr. Montgomery wolf, Director</a:t>
            </a:r>
          </a:p>
          <a:p>
            <a:pPr algn="r"/>
            <a:r>
              <a:rPr lang="en-US" dirty="0">
                <a:solidFill>
                  <a:schemeClr val="tx1"/>
                </a:solidFill>
                <a:latin typeface="Century Gothic"/>
              </a:rPr>
              <a:t>DR. Danielle </a:t>
            </a:r>
            <a:r>
              <a:rPr lang="en-US" dirty="0" err="1">
                <a:solidFill>
                  <a:schemeClr val="tx1"/>
                </a:solidFill>
                <a:latin typeface="Century Gothic"/>
              </a:rPr>
              <a:t>bostick</a:t>
            </a:r>
            <a:r>
              <a:rPr lang="en-US" dirty="0">
                <a:solidFill>
                  <a:schemeClr val="tx1"/>
                </a:solidFill>
                <a:latin typeface="Century Gothic"/>
              </a:rPr>
              <a:t>, academic advisor in residence</a:t>
            </a:r>
            <a:endParaRPr lang="en-US" dirty="0"/>
          </a:p>
        </p:txBody>
      </p:sp>
      <p:pic>
        <p:nvPicPr>
          <p:cNvPr id="4" name="Picture 3">
            <a:extLst>
              <a:ext uri="{FF2B5EF4-FFF2-40B4-BE49-F238E27FC236}">
                <a16:creationId xmlns:a16="http://schemas.microsoft.com/office/drawing/2014/main" id="{7295F554-5A4D-5844-A519-24A7D6CC9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184" y="2780214"/>
            <a:ext cx="15521664" cy="3490629"/>
          </a:xfrm>
          <a:prstGeom prst="rect">
            <a:avLst/>
          </a:prstGeom>
        </p:spPr>
      </p:pic>
    </p:spTree>
    <p:extLst>
      <p:ext uri="{BB962C8B-B14F-4D97-AF65-F5344CB8AC3E}">
        <p14:creationId xmlns:p14="http://schemas.microsoft.com/office/powerpoint/2010/main" val="392421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D24487-A6D2-427C-AB98-4E2F14EFBAA4}"/>
              </a:ext>
            </a:extLst>
          </p:cNvPr>
          <p:cNvSpPr txBox="1"/>
          <p:nvPr/>
        </p:nvSpPr>
        <p:spPr>
          <a:xfrm>
            <a:off x="2908966" y="6526588"/>
            <a:ext cx="12804167" cy="3416320"/>
          </a:xfrm>
          <a:prstGeom prst="rect">
            <a:avLst/>
          </a:prstGeom>
          <a:noFill/>
        </p:spPr>
        <p:txBody>
          <a:bodyPr wrap="square">
            <a:spAutoFit/>
          </a:bodyPr>
          <a:lstStyle/>
          <a:p>
            <a:pPr algn="ctr" defTabSz="685800"/>
            <a:r>
              <a:rPr lang="en-US" sz="3600" dirty="0">
                <a:solidFill>
                  <a:prstClr val="white"/>
                </a:solidFill>
                <a:latin typeface="Century Gothic" panose="020B0502020202020204"/>
              </a:rPr>
              <a:t>Student led - Faculty &amp; staff mentored</a:t>
            </a:r>
          </a:p>
          <a:p>
            <a:pPr algn="ctr" defTabSz="685800"/>
            <a:r>
              <a:rPr lang="en-US" sz="3600" dirty="0">
                <a:solidFill>
                  <a:prstClr val="white"/>
                </a:solidFill>
                <a:latin typeface="Century Gothic" panose="020B0502020202020204"/>
              </a:rPr>
              <a:t>95 students, all years and majors</a:t>
            </a:r>
          </a:p>
          <a:p>
            <a:pPr algn="ctr" defTabSz="685800"/>
            <a:r>
              <a:rPr lang="en-US" sz="3600" dirty="0">
                <a:solidFill>
                  <a:prstClr val="white"/>
                </a:solidFill>
                <a:latin typeface="Century Gothic" panose="020B0502020202020204"/>
              </a:rPr>
              <a:t>Leadership opportunities</a:t>
            </a:r>
          </a:p>
          <a:p>
            <a:pPr algn="ctr" defTabSz="685800"/>
            <a:r>
              <a:rPr lang="en-US" sz="3600" dirty="0">
                <a:solidFill>
                  <a:prstClr val="white"/>
                </a:solidFill>
                <a:latin typeface="Century Gothic" panose="020B0502020202020204"/>
              </a:rPr>
              <a:t>Volunteered &amp; paid positions - experiential learning</a:t>
            </a:r>
          </a:p>
          <a:p>
            <a:pPr algn="ctr" defTabSz="685800"/>
            <a:r>
              <a:rPr lang="en-US" sz="3600" dirty="0">
                <a:solidFill>
                  <a:prstClr val="white"/>
                </a:solidFill>
                <a:latin typeface="Century Gothic" panose="020B0502020202020204"/>
              </a:rPr>
              <a:t>Academic, Service and Social programs</a:t>
            </a:r>
          </a:p>
          <a:p>
            <a:pPr algn="ctr" defTabSz="685800"/>
            <a:r>
              <a:rPr lang="en-US" sz="3600" dirty="0">
                <a:solidFill>
                  <a:prstClr val="white"/>
                </a:solidFill>
                <a:latin typeface="Century Gothic" panose="020B0502020202020204"/>
              </a:rPr>
              <a:t>Points and reward system for participating </a:t>
            </a:r>
          </a:p>
        </p:txBody>
      </p:sp>
      <p:pic>
        <p:nvPicPr>
          <p:cNvPr id="9" name="Picture 2">
            <a:extLst>
              <a:ext uri="{FF2B5EF4-FFF2-40B4-BE49-F238E27FC236}">
                <a16:creationId xmlns:a16="http://schemas.microsoft.com/office/drawing/2014/main" id="{6F1726E3-36DB-43D9-A4A8-3FB2A75EC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254" y="592801"/>
            <a:ext cx="7289879" cy="549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727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05B26-7D14-4DC2-A8F1-3CCCEF29C756}"/>
              </a:ext>
            </a:extLst>
          </p:cNvPr>
          <p:cNvSpPr txBox="1"/>
          <p:nvPr/>
        </p:nvSpPr>
        <p:spPr>
          <a:xfrm>
            <a:off x="685800" y="647700"/>
            <a:ext cx="15981452" cy="6186309"/>
          </a:xfrm>
          <a:prstGeom prst="rect">
            <a:avLst/>
          </a:prstGeom>
          <a:noFill/>
        </p:spPr>
        <p:txBody>
          <a:bodyPr wrap="square" rtlCol="0">
            <a:spAutoFit/>
          </a:bodyPr>
          <a:lstStyle/>
          <a:p>
            <a:pPr defTabSz="685800"/>
            <a:r>
              <a:rPr lang="en-US" sz="3600" dirty="0">
                <a:solidFill>
                  <a:prstClr val="white"/>
                </a:solidFill>
                <a:latin typeface="Century Gothic" panose="020B0502020202020204"/>
              </a:rPr>
              <a:t>FYOS 1001 at Rutherford with first year students in the program</a:t>
            </a:r>
          </a:p>
          <a:p>
            <a:pPr defTabSz="685800"/>
            <a:r>
              <a:rPr lang="en-US" sz="3600" dirty="0">
                <a:solidFill>
                  <a:prstClr val="white"/>
                </a:solidFill>
                <a:latin typeface="Century Gothic" panose="020B0502020202020204"/>
              </a:rPr>
              <a:t>Cookie nights </a:t>
            </a:r>
          </a:p>
          <a:p>
            <a:pPr defTabSz="685800"/>
            <a:r>
              <a:rPr lang="en-US" sz="3600" dirty="0">
                <a:solidFill>
                  <a:prstClr val="white"/>
                </a:solidFill>
                <a:latin typeface="Century Gothic" panose="020B0502020202020204"/>
              </a:rPr>
              <a:t>Talk and tea with faculty speakers</a:t>
            </a:r>
          </a:p>
          <a:p>
            <a:pPr defTabSz="685800"/>
            <a:r>
              <a:rPr lang="en-US" sz="3600" dirty="0">
                <a:solidFill>
                  <a:prstClr val="white"/>
                </a:solidFill>
                <a:latin typeface="Century Gothic" panose="020B0502020202020204"/>
              </a:rPr>
              <a:t>Community service </a:t>
            </a:r>
          </a:p>
          <a:p>
            <a:pPr defTabSz="685800"/>
            <a:r>
              <a:rPr lang="en-US" sz="3600" dirty="0">
                <a:solidFill>
                  <a:prstClr val="white"/>
                </a:solidFill>
                <a:latin typeface="Century Gothic" panose="020B0502020202020204"/>
              </a:rPr>
              <a:t>Professional development opportunities</a:t>
            </a:r>
          </a:p>
          <a:p>
            <a:pPr defTabSz="685800"/>
            <a:r>
              <a:rPr lang="en-US" sz="3600" dirty="0">
                <a:solidFill>
                  <a:prstClr val="white"/>
                </a:solidFill>
                <a:latin typeface="Century Gothic" panose="020B0502020202020204"/>
              </a:rPr>
              <a:t>Annual trip to Sapelo Island</a:t>
            </a:r>
          </a:p>
          <a:p>
            <a:pPr defTabSz="685800"/>
            <a:r>
              <a:rPr lang="en-US" sz="3600" dirty="0">
                <a:solidFill>
                  <a:prstClr val="white"/>
                </a:solidFill>
                <a:latin typeface="Century Gothic" panose="020B0502020202020204"/>
              </a:rPr>
              <a:t>Day trips off camps</a:t>
            </a:r>
          </a:p>
          <a:p>
            <a:pPr defTabSz="685800"/>
            <a:r>
              <a:rPr lang="en-US" sz="3600" dirty="0">
                <a:solidFill>
                  <a:prstClr val="white"/>
                </a:solidFill>
                <a:latin typeface="Century Gothic" panose="020B0502020202020204"/>
              </a:rPr>
              <a:t>Community garden</a:t>
            </a:r>
          </a:p>
          <a:p>
            <a:pPr defTabSz="685800"/>
            <a:r>
              <a:rPr lang="en-US" sz="3600" dirty="0">
                <a:solidFill>
                  <a:prstClr val="white"/>
                </a:solidFill>
                <a:latin typeface="Century Gothic" panose="020B0502020202020204"/>
              </a:rPr>
              <a:t>Board game and movie nights</a:t>
            </a:r>
          </a:p>
          <a:p>
            <a:pPr defTabSz="685800"/>
            <a:r>
              <a:rPr lang="en-US" sz="3600" dirty="0">
                <a:solidFill>
                  <a:prstClr val="white"/>
                </a:solidFill>
                <a:latin typeface="Century Gothic" panose="020B0502020202020204"/>
              </a:rPr>
              <a:t>Wellness activities</a:t>
            </a:r>
          </a:p>
          <a:p>
            <a:pPr defTabSz="685800"/>
            <a:r>
              <a:rPr lang="en-US" sz="3600" dirty="0">
                <a:solidFill>
                  <a:prstClr val="white"/>
                </a:solidFill>
                <a:latin typeface="Century Gothic" panose="020B0502020202020204"/>
              </a:rPr>
              <a:t>And more!</a:t>
            </a:r>
          </a:p>
        </p:txBody>
      </p:sp>
      <p:pic>
        <p:nvPicPr>
          <p:cNvPr id="1028" name="Picture 4">
            <a:extLst>
              <a:ext uri="{FF2B5EF4-FFF2-40B4-BE49-F238E27FC236}">
                <a16:creationId xmlns:a16="http://schemas.microsoft.com/office/drawing/2014/main" id="{24CD7A8B-07F3-4314-96F0-364CD2B8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567">
            <a:off x="10635568" y="2232394"/>
            <a:ext cx="6961058" cy="374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9D51CB2B-A045-4001-9C04-F4F511489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004" y="5753100"/>
            <a:ext cx="6818796" cy="3663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FA9A6A6-06B2-455E-8D82-3BCFD8875EF8}"/>
              </a:ext>
            </a:extLst>
          </p:cNvPr>
          <p:cNvSpPr txBox="1"/>
          <p:nvPr/>
        </p:nvSpPr>
        <p:spPr>
          <a:xfrm>
            <a:off x="386611" y="7124700"/>
            <a:ext cx="6971196" cy="2554545"/>
          </a:xfrm>
          <a:prstGeom prst="rect">
            <a:avLst/>
          </a:prstGeom>
          <a:noFill/>
        </p:spPr>
        <p:txBody>
          <a:bodyPr wrap="square">
            <a:spAutoFit/>
          </a:bodyPr>
          <a:lstStyle/>
          <a:p>
            <a:pPr algn="ctr" rtl="0" fontAlgn="base"/>
            <a:r>
              <a:rPr lang="en-US" sz="3200" b="0" i="0" u="none" strike="noStrike" dirty="0">
                <a:solidFill>
                  <a:srgbClr val="FFFFFF"/>
                </a:solidFill>
                <a:effectLst/>
                <a:latin typeface="Century Gothic" panose="020B0502020202020204" pitchFamily="34" charset="0"/>
              </a:rPr>
              <a:t>Apply on frc.uga.edu</a:t>
            </a:r>
            <a:r>
              <a:rPr lang="en-US" sz="3200" b="0" i="0" dirty="0">
                <a:effectLst/>
                <a:latin typeface="Century Gothic" panose="020B0502020202020204" pitchFamily="34" charset="0"/>
              </a:rPr>
              <a:t>​</a:t>
            </a:r>
            <a:endParaRPr lang="en-US" sz="3200" b="0" i="0" dirty="0">
              <a:effectLst/>
            </a:endParaRPr>
          </a:p>
          <a:p>
            <a:pPr algn="ctr" rtl="0" fontAlgn="base"/>
            <a:r>
              <a:rPr lang="en-US" sz="3200" b="0" i="0" u="none" strike="noStrike" dirty="0">
                <a:solidFill>
                  <a:srgbClr val="FFFFFF"/>
                </a:solidFill>
                <a:effectLst/>
                <a:latin typeface="Century Gothic" panose="020B0502020202020204" pitchFamily="34" charset="0"/>
              </a:rPr>
              <a:t>Questions? Email us at frc@uga.edu</a:t>
            </a:r>
            <a:r>
              <a:rPr lang="en-US" sz="3200" b="0" i="0" dirty="0">
                <a:effectLst/>
                <a:latin typeface="Century Gothic" panose="020B0502020202020204" pitchFamily="34" charset="0"/>
              </a:rPr>
              <a:t>​</a:t>
            </a:r>
            <a:endParaRPr lang="en-US" sz="3200" b="0" i="0" dirty="0">
              <a:effectLst/>
            </a:endParaRPr>
          </a:p>
          <a:p>
            <a:pPr algn="ctr" rtl="0" fontAlgn="base"/>
            <a:r>
              <a:rPr lang="en-US" sz="3200" b="0" i="0" u="none" strike="noStrike" dirty="0">
                <a:solidFill>
                  <a:srgbClr val="FFFFFF"/>
                </a:solidFill>
                <a:effectLst/>
                <a:latin typeface="Century Gothic" panose="020B0502020202020204" pitchFamily="34" charset="0"/>
              </a:rPr>
              <a:t>Follow us on Instagram (@frc_uga) to stay updated!</a:t>
            </a:r>
            <a:endParaRPr lang="en-US" sz="3200" b="0" i="0" dirty="0">
              <a:effectLst/>
            </a:endParaRPr>
          </a:p>
        </p:txBody>
      </p:sp>
    </p:spTree>
    <p:extLst>
      <p:ext uri="{BB962C8B-B14F-4D97-AF65-F5344CB8AC3E}">
        <p14:creationId xmlns:p14="http://schemas.microsoft.com/office/powerpoint/2010/main" val="361320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A090-2CF3-49C5-BE56-9787C8F19D3A}"/>
              </a:ext>
            </a:extLst>
          </p:cNvPr>
          <p:cNvSpPr>
            <a:spLocks noGrp="1"/>
          </p:cNvSpPr>
          <p:nvPr>
            <p:ph type="ctrTitle"/>
          </p:nvPr>
        </p:nvSpPr>
        <p:spPr/>
        <p:txBody>
          <a:bodyPr/>
          <a:lstStyle/>
          <a:p>
            <a:r>
              <a:rPr lang="en-US" dirty="0"/>
              <a:t>Career Resources</a:t>
            </a:r>
          </a:p>
        </p:txBody>
      </p:sp>
      <p:sp>
        <p:nvSpPr>
          <p:cNvPr id="3" name="Subtitle 2">
            <a:extLst>
              <a:ext uri="{FF2B5EF4-FFF2-40B4-BE49-F238E27FC236}">
                <a16:creationId xmlns:a16="http://schemas.microsoft.com/office/drawing/2014/main" id="{45007405-4502-45A4-8697-8BC3C5744505}"/>
              </a:ext>
            </a:extLst>
          </p:cNvPr>
          <p:cNvSpPr>
            <a:spLocks noGrp="1"/>
          </p:cNvSpPr>
          <p:nvPr>
            <p:ph type="subTitle" idx="1"/>
          </p:nvPr>
        </p:nvSpPr>
        <p:spPr>
          <a:xfrm>
            <a:off x="1604771" y="6583680"/>
            <a:ext cx="12645431" cy="1604772"/>
          </a:xfrm>
        </p:spPr>
        <p:txBody>
          <a:bodyPr>
            <a:normAutofit/>
          </a:bodyPr>
          <a:lstStyle/>
          <a:p>
            <a:r>
              <a:rPr lang="en-US" dirty="0"/>
              <a:t>For UGA students!</a:t>
            </a:r>
          </a:p>
        </p:txBody>
      </p:sp>
    </p:spTree>
    <p:extLst>
      <p:ext uri="{BB962C8B-B14F-4D97-AF65-F5344CB8AC3E}">
        <p14:creationId xmlns:p14="http://schemas.microsoft.com/office/powerpoint/2010/main" val="73362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A0C2F"/>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FF04D15-7B92-4016-9011-15500635AD3F}"/>
              </a:ext>
            </a:extLst>
          </p:cNvPr>
          <p:cNvSpPr>
            <a:spLocks noGrp="1"/>
          </p:cNvSpPr>
          <p:nvPr>
            <p:ph type="title"/>
          </p:nvPr>
        </p:nvSpPr>
        <p:spPr>
          <a:xfrm>
            <a:off x="685800" y="552450"/>
            <a:ext cx="7918121" cy="1162050"/>
          </a:xfrm>
        </p:spPr>
        <p:txBody>
          <a:bodyPr>
            <a:noAutofit/>
          </a:bodyPr>
          <a:lstStyle/>
          <a:p>
            <a:r>
              <a:rPr lang="en-US" sz="6000" dirty="0">
                <a:solidFill>
                  <a:schemeClr val="bg1"/>
                </a:solidFill>
                <a:latin typeface="+mn-lt"/>
                <a:cs typeface="Calibri" panose="020F0502020204030204" pitchFamily="34" charset="0"/>
              </a:rPr>
              <a:t>It’s a Different World!</a:t>
            </a:r>
          </a:p>
        </p:txBody>
      </p:sp>
      <p:sp>
        <p:nvSpPr>
          <p:cNvPr id="7" name="Text Placeholder 6">
            <a:extLst>
              <a:ext uri="{FF2B5EF4-FFF2-40B4-BE49-F238E27FC236}">
                <a16:creationId xmlns:a16="http://schemas.microsoft.com/office/drawing/2014/main" id="{818F4CD7-236B-4AD8-A30B-9A80033DBBCF}"/>
              </a:ext>
            </a:extLst>
          </p:cNvPr>
          <p:cNvSpPr>
            <a:spLocks noGrp="1"/>
          </p:cNvSpPr>
          <p:nvPr>
            <p:ph type="body" sz="half" idx="2"/>
          </p:nvPr>
        </p:nvSpPr>
        <p:spPr>
          <a:xfrm>
            <a:off x="762000" y="1943100"/>
            <a:ext cx="10437280" cy="6187441"/>
          </a:xfrm>
        </p:spPr>
        <p:txBody>
          <a:bodyPr>
            <a:normAutofit/>
          </a:bodyPr>
          <a:lstStyle/>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Undergraduate Enrollment: ~31,000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Freshmen Class Size: 6,200+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Percentage Pursuing Franklin majors: 34%</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Percentage Who Study Abroad: 25%</a:t>
            </a:r>
          </a:p>
          <a:p>
            <a:pPr marL="285750" indent="-28575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r>
              <a:rPr lang="en-US" sz="3200" b="1" dirty="0">
                <a:solidFill>
                  <a:schemeClr val="bg1"/>
                </a:solidFill>
                <a:latin typeface="Calibri" panose="020F0502020204030204" pitchFamily="34" charset="0"/>
                <a:cs typeface="Calibri" panose="020F0502020204030204" pitchFamily="34" charset="0"/>
              </a:rPr>
              <a:t>The University of Georgia</a:t>
            </a:r>
            <a:r>
              <a:rPr lang="en-US" sz="3200" dirty="0">
                <a:solidFill>
                  <a:schemeClr val="bg1"/>
                </a:solidFill>
                <a:latin typeface="Calibri" panose="020F0502020204030204" pitchFamily="34" charset="0"/>
                <a:cs typeface="Calibri" panose="020F0502020204030204" pitchFamily="34" charset="0"/>
              </a:rPr>
              <a:t> has…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17 Separate Schools and Colleges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143 Major Options </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Over 460 Buildings </a:t>
            </a: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40EEDED-958B-45B9-BEA3-DB85AE3D4903}"/>
              </a:ext>
            </a:extLst>
          </p:cNvPr>
          <p:cNvSpPr txBox="1"/>
          <p:nvPr/>
        </p:nvSpPr>
        <p:spPr>
          <a:xfrm>
            <a:off x="5116808" y="8201680"/>
            <a:ext cx="8054384" cy="523220"/>
          </a:xfrm>
          <a:prstGeom prst="rect">
            <a:avLst/>
          </a:prstGeom>
          <a:noFill/>
        </p:spPr>
        <p:txBody>
          <a:bodyPr wrap="none" rtlCol="0">
            <a:spAutoFit/>
          </a:bodyPr>
          <a:lstStyle/>
          <a:p>
            <a:pPr algn="ctr"/>
            <a:r>
              <a:rPr lang="en-US" sz="2800" i="1" dirty="0">
                <a:solidFill>
                  <a:schemeClr val="bg1"/>
                </a:solidFill>
              </a:rPr>
              <a:t>For more statistics, see: </a:t>
            </a:r>
            <a:r>
              <a:rPr lang="en-US" sz="2800" i="1" dirty="0">
                <a:solidFill>
                  <a:schemeClr val="bg1"/>
                </a:solidFill>
                <a:hlinkClick r:id="rId3"/>
              </a:rPr>
              <a:t>https://oir.uga.edu/factbook/</a:t>
            </a:r>
            <a:r>
              <a:rPr lang="en-US" sz="2800" i="1" dirty="0">
                <a:solidFill>
                  <a:schemeClr val="bg1"/>
                </a:solidFill>
              </a:rPr>
              <a:t> </a:t>
            </a:r>
          </a:p>
        </p:txBody>
      </p:sp>
      <p:pic>
        <p:nvPicPr>
          <p:cNvPr id="12" name="Picture 11">
            <a:extLst>
              <a:ext uri="{FF2B5EF4-FFF2-40B4-BE49-F238E27FC236}">
                <a16:creationId xmlns:a16="http://schemas.microsoft.com/office/drawing/2014/main" id="{EE0F55AA-1DA7-46E2-B427-3F3F9F8D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842" y="2019300"/>
            <a:ext cx="9204158" cy="5181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4165-82A5-4705-B7DB-AAFC52763FD5}"/>
              </a:ext>
            </a:extLst>
          </p:cNvPr>
          <p:cNvSpPr>
            <a:spLocks noGrp="1"/>
          </p:cNvSpPr>
          <p:nvPr>
            <p:ph type="title"/>
          </p:nvPr>
        </p:nvSpPr>
        <p:spPr/>
        <p:txBody>
          <a:bodyPr/>
          <a:lstStyle/>
          <a:p>
            <a:r>
              <a:rPr lang="en-US" dirty="0"/>
              <a:t>UGA Career Center!</a:t>
            </a:r>
          </a:p>
        </p:txBody>
      </p:sp>
      <p:pic>
        <p:nvPicPr>
          <p:cNvPr id="5" name="Content Placeholder 4">
            <a:extLst>
              <a:ext uri="{FF2B5EF4-FFF2-40B4-BE49-F238E27FC236}">
                <a16:creationId xmlns:a16="http://schemas.microsoft.com/office/drawing/2014/main" id="{9243A7E8-3AE1-4C1B-8805-F79B775B63BB}"/>
              </a:ext>
            </a:extLst>
          </p:cNvPr>
          <p:cNvPicPr>
            <a:picLocks noGrp="1" noChangeAspect="1"/>
          </p:cNvPicPr>
          <p:nvPr>
            <p:ph idx="1"/>
          </p:nvPr>
        </p:nvPicPr>
        <p:blipFill rotWithShape="1">
          <a:blip r:embed="rId2"/>
          <a:stretch/>
        </p:blipFill>
        <p:spPr>
          <a:xfrm>
            <a:off x="3747029" y="3181350"/>
            <a:ext cx="10803467" cy="6076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29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F5D67C-5658-4BF8-802A-9BA5D2C04929}"/>
              </a:ext>
            </a:extLst>
          </p:cNvPr>
          <p:cNvSpPr>
            <a:spLocks noGrp="1"/>
          </p:cNvSpPr>
          <p:nvPr>
            <p:ph idx="1"/>
          </p:nvPr>
        </p:nvSpPr>
        <p:spPr>
          <a:xfrm>
            <a:off x="1604772" y="1400477"/>
            <a:ext cx="8227434" cy="7857824"/>
          </a:xfrm>
        </p:spPr>
        <p:txBody>
          <a:bodyPr>
            <a:normAutofit/>
          </a:bodyPr>
          <a:lstStyle/>
          <a:p>
            <a:r>
              <a:rPr lang="en-US" sz="4200" dirty="0"/>
              <a:t>Students can choose mentors based on all kinds of criteria</a:t>
            </a:r>
          </a:p>
          <a:p>
            <a:pPr lvl="1"/>
            <a:r>
              <a:rPr lang="en-US" sz="3600" dirty="0"/>
              <a:t>Major, identification, location, career, age, etc.</a:t>
            </a:r>
          </a:p>
          <a:p>
            <a:r>
              <a:rPr lang="en-US" sz="4200" dirty="0"/>
              <a:t>Every singe student I know who has taken part in the program has been thankful for the experience</a:t>
            </a:r>
          </a:p>
          <a:p>
            <a:pPr lvl="1"/>
            <a:r>
              <a:rPr lang="en-US" sz="3600" dirty="0"/>
              <a:t>And some students have gotten internship leads or internships from their mentors</a:t>
            </a:r>
          </a:p>
          <a:p>
            <a:endParaRPr lang="en-US" dirty="0"/>
          </a:p>
        </p:txBody>
      </p:sp>
      <p:pic>
        <p:nvPicPr>
          <p:cNvPr id="5" name="Picture 4">
            <a:extLst>
              <a:ext uri="{FF2B5EF4-FFF2-40B4-BE49-F238E27FC236}">
                <a16:creationId xmlns:a16="http://schemas.microsoft.com/office/drawing/2014/main" id="{FE7F1A3B-EA2F-4333-AF9A-817A3FBD9F81}"/>
              </a:ext>
            </a:extLst>
          </p:cNvPr>
          <p:cNvPicPr>
            <a:picLocks noChangeAspect="1"/>
          </p:cNvPicPr>
          <p:nvPr/>
        </p:nvPicPr>
        <p:blipFill rotWithShape="1">
          <a:blip r:embed="rId2"/>
          <a:srcRect l="30790" t="10000" r="32263" b="7066"/>
          <a:stretch/>
        </p:blipFill>
        <p:spPr>
          <a:xfrm>
            <a:off x="10164279" y="466131"/>
            <a:ext cx="7695396" cy="9716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7861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6CF2-0458-4DC9-A7CD-53B9DF53FE82}"/>
              </a:ext>
            </a:extLst>
          </p:cNvPr>
          <p:cNvSpPr>
            <a:spLocks noGrp="1"/>
          </p:cNvSpPr>
          <p:nvPr>
            <p:ph type="title"/>
          </p:nvPr>
        </p:nvSpPr>
        <p:spPr/>
        <p:txBody>
          <a:bodyPr/>
          <a:lstStyle/>
          <a:p>
            <a:r>
              <a:rPr lang="en-US" dirty="0"/>
              <a:t>And lastly</a:t>
            </a:r>
          </a:p>
        </p:txBody>
      </p:sp>
      <p:sp>
        <p:nvSpPr>
          <p:cNvPr id="3" name="Content Placeholder 2">
            <a:extLst>
              <a:ext uri="{FF2B5EF4-FFF2-40B4-BE49-F238E27FC236}">
                <a16:creationId xmlns:a16="http://schemas.microsoft.com/office/drawing/2014/main" id="{2A53D969-734F-43E0-B82E-96BE356DB6C6}"/>
              </a:ext>
            </a:extLst>
          </p:cNvPr>
          <p:cNvSpPr>
            <a:spLocks noGrp="1"/>
          </p:cNvSpPr>
          <p:nvPr>
            <p:ph idx="1"/>
          </p:nvPr>
        </p:nvSpPr>
        <p:spPr>
          <a:xfrm>
            <a:off x="7614065" y="1198346"/>
            <a:ext cx="9069164" cy="8576108"/>
          </a:xfrm>
        </p:spPr>
        <p:txBody>
          <a:bodyPr>
            <a:normAutofit lnSpcReduction="10000"/>
          </a:bodyPr>
          <a:lstStyle/>
          <a:p>
            <a:r>
              <a:rPr lang="en-US" sz="3600" dirty="0"/>
              <a:t>Christine Lasek-White, Professor in the English Department and </a:t>
            </a:r>
            <a:r>
              <a:rPr lang="en-US" sz="3600" b="1" dirty="0"/>
              <a:t>Internship and Career Coordinator for the Humanities</a:t>
            </a:r>
          </a:p>
          <a:p>
            <a:r>
              <a:rPr lang="en-US" sz="3600" dirty="0"/>
              <a:t>Prior to getting my MFA in Creative Writing, I worked for 8 years in Detroit as a web journalist and public relations professional</a:t>
            </a:r>
          </a:p>
          <a:p>
            <a:pPr lvl="1"/>
            <a:r>
              <a:rPr lang="en-US" sz="3000" dirty="0"/>
              <a:t>With only a bachelors in English</a:t>
            </a:r>
          </a:p>
          <a:p>
            <a:r>
              <a:rPr lang="en-US" sz="3600" dirty="0"/>
              <a:t>So I know what it’s like to go on the job market armed only with a humanities degree</a:t>
            </a:r>
          </a:p>
          <a:p>
            <a:r>
              <a:rPr lang="en-US" sz="3600" dirty="0"/>
              <a:t>And if I could do you, you can, too</a:t>
            </a:r>
          </a:p>
          <a:p>
            <a:pPr lvl="1"/>
            <a:r>
              <a:rPr lang="en-US" sz="3000" dirty="0"/>
              <a:t>I promise!</a:t>
            </a:r>
          </a:p>
          <a:p>
            <a:r>
              <a:rPr lang="en-US" sz="3600" dirty="0"/>
              <a:t>Email me for an appointment: cmlwhite@uga.edu</a:t>
            </a:r>
          </a:p>
          <a:p>
            <a:endParaRPr lang="en-US" dirty="0"/>
          </a:p>
        </p:txBody>
      </p:sp>
      <p:pic>
        <p:nvPicPr>
          <p:cNvPr id="7" name="Picture 6">
            <a:extLst>
              <a:ext uri="{FF2B5EF4-FFF2-40B4-BE49-F238E27FC236}">
                <a16:creationId xmlns:a16="http://schemas.microsoft.com/office/drawing/2014/main" id="{A5F40FB5-37B8-4BB6-8C0A-B46083ECF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772" y="3291840"/>
            <a:ext cx="5515272" cy="4136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0653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Questions?</a:t>
            </a:r>
          </a:p>
        </p:txBody>
      </p:sp>
    </p:spTree>
    <p:extLst>
      <p:ext uri="{BB962C8B-B14F-4D97-AF65-F5344CB8AC3E}">
        <p14:creationId xmlns:p14="http://schemas.microsoft.com/office/powerpoint/2010/main" val="58182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85800" y="552450"/>
            <a:ext cx="124089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Franklin College of Arts &amp;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562101"/>
            <a:ext cx="12244552" cy="574542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sz="3000" i="1" dirty="0">
                <a:solidFill>
                  <a:prstClr val="white"/>
                </a:solidFill>
                <a:latin typeface="Calibri" panose="020F0502020204030204" pitchFamily="34" charset="0"/>
                <a:cs typeface="Calibri" panose="020F0502020204030204" pitchFamily="34" charset="0"/>
              </a:rPr>
              <a:t>“The heart of UGA’s liberal arts learning environment, the Franklin College of Arts and Sciences provides instruction in every classical discipline and all branches of empirical inquiry. Critical thinking skills, from languages and literature to biological sciences, build the foundation for every profession as they empower students to be informed, engaged citizens.”</a:t>
            </a:r>
            <a:endParaRPr kumimoji="0" lang="en-US" sz="300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 Placeholder 6">
            <a:extLst>
              <a:ext uri="{FF2B5EF4-FFF2-40B4-BE49-F238E27FC236}">
                <a16:creationId xmlns:a16="http://schemas.microsoft.com/office/drawing/2014/main" id="{DF019404-D679-4AE8-B897-6F4137519106}"/>
              </a:ext>
            </a:extLst>
          </p:cNvPr>
          <p:cNvSpPr txBox="1">
            <a:spLocks/>
          </p:cNvSpPr>
          <p:nvPr/>
        </p:nvSpPr>
        <p:spPr>
          <a:xfrm>
            <a:off x="933157" y="4343445"/>
            <a:ext cx="10437280" cy="30860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dirty="0">
                <a:solidFill>
                  <a:schemeClr val="bg1"/>
                </a:solidFill>
                <a:latin typeface="Calibri" panose="020F0502020204030204" pitchFamily="34" charset="0"/>
                <a:cs typeface="Calibri" panose="020F0502020204030204" pitchFamily="34" charset="0"/>
              </a:rPr>
              <a:t>30 Separate Departments</a:t>
            </a:r>
          </a:p>
          <a:p>
            <a:pPr marL="285750" indent="-285750"/>
            <a:r>
              <a:rPr lang="en-US" dirty="0">
                <a:solidFill>
                  <a:schemeClr val="bg1"/>
                </a:solidFill>
                <a:latin typeface="Calibri" panose="020F0502020204030204" pitchFamily="34" charset="0"/>
                <a:cs typeface="Calibri" panose="020F0502020204030204" pitchFamily="34" charset="0"/>
              </a:rPr>
              <a:t>80+ Degree Programs</a:t>
            </a:r>
          </a:p>
          <a:p>
            <a:pPr marL="285750" indent="-285750"/>
            <a:r>
              <a:rPr lang="en-US" dirty="0">
                <a:solidFill>
                  <a:schemeClr val="bg1"/>
                </a:solidFill>
                <a:latin typeface="Calibri" panose="020F0502020204030204" pitchFamily="34" charset="0"/>
                <a:cs typeface="Calibri" panose="020F0502020204030204" pitchFamily="34" charset="0"/>
              </a:rPr>
              <a:t>50% of Credit Hours @UGA Housed in Franklin</a:t>
            </a:r>
          </a:p>
          <a:p>
            <a:pPr marL="285750" indent="-285750"/>
            <a:r>
              <a:rPr lang="en-US" dirty="0">
                <a:solidFill>
                  <a:schemeClr val="bg1"/>
                </a:solidFill>
                <a:latin typeface="Calibri" panose="020F0502020204030204" pitchFamily="34" charset="0"/>
                <a:cs typeface="Calibri" panose="020F0502020204030204" pitchFamily="34" charset="0"/>
              </a:rPr>
              <a:t>Instruction in 23 Different Foreign Languages</a:t>
            </a:r>
          </a:p>
          <a:p>
            <a:pPr marL="285750" indent="-285750"/>
            <a:r>
              <a:rPr lang="en-US" dirty="0">
                <a:solidFill>
                  <a:schemeClr val="bg1"/>
                </a:solidFill>
                <a:latin typeface="Calibri" panose="020F0502020204030204" pitchFamily="34" charset="0"/>
                <a:cs typeface="Calibri" panose="020F0502020204030204" pitchFamily="34" charset="0"/>
              </a:rPr>
              <a:t>26 Study Abroad Programs on Five Continents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457200" indent="-457200"/>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6F36F9-6913-4F33-8DE8-FA344502D2F4}"/>
              </a:ext>
            </a:extLst>
          </p:cNvPr>
          <p:cNvSpPr/>
          <p:nvPr/>
        </p:nvSpPr>
        <p:spPr>
          <a:xfrm>
            <a:off x="1326852" y="7709144"/>
            <a:ext cx="11249554" cy="492443"/>
          </a:xfrm>
          <a:prstGeom prst="rect">
            <a:avLst/>
          </a:prstGeom>
        </p:spPr>
        <p:txBody>
          <a:bodyPr wrap="none">
            <a:spAutoFit/>
          </a:bodyPr>
          <a:lstStyle/>
          <a:p>
            <a:pPr algn="ctr"/>
            <a:r>
              <a:rPr lang="en-US" sz="2600" i="1" dirty="0">
                <a:solidFill>
                  <a:schemeClr val="bg1"/>
                </a:solidFill>
              </a:rPr>
              <a:t>For recent accomplishments, see: </a:t>
            </a:r>
            <a:r>
              <a:rPr lang="en-US" sz="2600" i="1" dirty="0">
                <a:solidFill>
                  <a:schemeClr val="bg1"/>
                </a:solidFill>
                <a:hlinkClick r:id="rId6"/>
              </a:rPr>
              <a:t>https://www.franklin.uga.edu/accomplishments</a:t>
            </a:r>
            <a:endParaRPr lang="en-US" sz="2600" i="1" dirty="0">
              <a:solidFill>
                <a:schemeClr val="bg1"/>
              </a:solidFill>
            </a:endParaRPr>
          </a:p>
        </p:txBody>
      </p:sp>
    </p:spTree>
    <p:extLst>
      <p:ext uri="{BB962C8B-B14F-4D97-AF65-F5344CB8AC3E}">
        <p14:creationId xmlns:p14="http://schemas.microsoft.com/office/powerpoint/2010/main" val="208683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3361" y="571500"/>
            <a:ext cx="1088283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Liberal Arts &amp; Sciences Education</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9448" y="1714500"/>
            <a:ext cx="12244552" cy="67816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Types of undergraduate degrees:</a:t>
            </a:r>
          </a:p>
          <a:p>
            <a:r>
              <a:rPr lang="en-US" b="1" dirty="0">
                <a:solidFill>
                  <a:schemeClr val="bg1"/>
                </a:solidFill>
                <a:latin typeface="Calibri" panose="020F0502020204030204" pitchFamily="34" charset="0"/>
                <a:cs typeface="Calibri" panose="020F0502020204030204" pitchFamily="34" charset="0"/>
              </a:rPr>
              <a:t>AB: </a:t>
            </a:r>
            <a:r>
              <a:rPr lang="en-US" dirty="0">
                <a:solidFill>
                  <a:schemeClr val="bg1"/>
                </a:solidFill>
                <a:latin typeface="Calibri" panose="020F0502020204030204" pitchFamily="34" charset="0"/>
                <a:cs typeface="Calibri" panose="020F0502020204030204" pitchFamily="34" charset="0"/>
              </a:rPr>
              <a:t>Bachelor of Arts – Humanities and Social Sciences</a:t>
            </a:r>
          </a:p>
          <a:p>
            <a:r>
              <a:rPr lang="en-US" b="1" dirty="0">
                <a:solidFill>
                  <a:schemeClr val="bg1"/>
                </a:solidFill>
                <a:latin typeface="Calibri" panose="020F0502020204030204" pitchFamily="34" charset="0"/>
                <a:cs typeface="Calibri" panose="020F0502020204030204" pitchFamily="34" charset="0"/>
              </a:rPr>
              <a:t>BS: </a:t>
            </a:r>
            <a:r>
              <a:rPr lang="en-US" dirty="0">
                <a:solidFill>
                  <a:schemeClr val="bg1"/>
                </a:solidFill>
                <a:latin typeface="Calibri" panose="020F0502020204030204" pitchFamily="34" charset="0"/>
                <a:cs typeface="Calibri" panose="020F0502020204030204" pitchFamily="34" charset="0"/>
              </a:rPr>
              <a:t>Bachelor of Science – Biological, Physical, and Computational Sciences</a:t>
            </a:r>
          </a:p>
          <a:p>
            <a:r>
              <a:rPr lang="en-US" b="1" dirty="0">
                <a:solidFill>
                  <a:schemeClr val="bg1"/>
                </a:solidFill>
                <a:latin typeface="Calibri" panose="020F0502020204030204" pitchFamily="34" charset="0"/>
                <a:cs typeface="Calibri" panose="020F0502020204030204" pitchFamily="34" charset="0"/>
              </a:rPr>
              <a:t>BFA: </a:t>
            </a:r>
            <a:r>
              <a:rPr lang="en-US" dirty="0">
                <a:solidFill>
                  <a:schemeClr val="bg1"/>
                </a:solidFill>
                <a:latin typeface="Calibri" panose="020F0502020204030204" pitchFamily="34" charset="0"/>
                <a:cs typeface="Calibri" panose="020F0502020204030204" pitchFamily="34" charset="0"/>
              </a:rPr>
              <a:t>Bachelor of Fine Arts – Studio Art, Art Education, and Dance</a:t>
            </a:r>
          </a:p>
          <a:p>
            <a:r>
              <a:rPr lang="en-US" b="1" dirty="0">
                <a:solidFill>
                  <a:schemeClr val="bg1"/>
                </a:solidFill>
                <a:latin typeface="Calibri" panose="020F0502020204030204" pitchFamily="34" charset="0"/>
                <a:cs typeface="Calibri" panose="020F0502020204030204" pitchFamily="34" charset="0"/>
              </a:rPr>
              <a:t>BMUS: </a:t>
            </a:r>
            <a:r>
              <a:rPr lang="en-US" dirty="0">
                <a:solidFill>
                  <a:schemeClr val="bg1"/>
                </a:solidFill>
                <a:latin typeface="Calibri" panose="020F0502020204030204" pitchFamily="34" charset="0"/>
                <a:cs typeface="Calibri" panose="020F0502020204030204" pitchFamily="34" charset="0"/>
              </a:rPr>
              <a:t>Bachelor of Music – Five types of Music degrees</a:t>
            </a:r>
          </a:p>
          <a:p>
            <a:r>
              <a:rPr lang="en-US" b="1" dirty="0">
                <a:solidFill>
                  <a:schemeClr val="bg1"/>
                </a:solidFill>
                <a:latin typeface="Calibri" panose="020F0502020204030204" pitchFamily="34" charset="0"/>
                <a:cs typeface="Calibri" panose="020F0502020204030204" pitchFamily="34" charset="0"/>
              </a:rPr>
              <a:t>BSCHEM: S</a:t>
            </a:r>
            <a:r>
              <a:rPr lang="en-US" dirty="0">
                <a:solidFill>
                  <a:schemeClr val="bg1"/>
                </a:solidFill>
                <a:latin typeface="Calibri" panose="020F0502020204030204" pitchFamily="34" charset="0"/>
                <a:cs typeface="Calibri" panose="020F0502020204030204" pitchFamily="34" charset="0"/>
              </a:rPr>
              <a:t>pecialized degree in research Chemistry</a:t>
            </a:r>
          </a:p>
          <a:p>
            <a:endParaRPr lang="en-US" b="1"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All BS and AB degree-seeking students must take classes in a variety of areas to receive a true liberal arts and sciences education:</a:t>
            </a:r>
          </a:p>
          <a:p>
            <a:pPr marL="0" indent="0">
              <a:buNone/>
            </a:pPr>
            <a:r>
              <a:rPr lang="en-US" dirty="0">
                <a:solidFill>
                  <a:schemeClr val="bg1"/>
                </a:solidFill>
                <a:latin typeface="Calibri" panose="020F0502020204030204" pitchFamily="34" charset="0"/>
                <a:cs typeface="Calibri" panose="020F0502020204030204" pitchFamily="34" charset="0"/>
                <a:hlinkClick r:id="rId6"/>
              </a:rPr>
              <a:t>https://osas.franklin.uga.edu/franklin-college-degree-requirements</a:t>
            </a:r>
            <a:r>
              <a:rPr lang="en-US"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6458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5715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Biological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638300"/>
            <a:ext cx="11473285" cy="729556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a:solidFill>
                  <a:schemeClr val="bg1"/>
                </a:solidFill>
                <a:latin typeface="Calibri" panose="020F0502020204030204" pitchFamily="34" charset="0"/>
                <a:cs typeface="Calibri" panose="020F0502020204030204" pitchFamily="34" charset="0"/>
              </a:rPr>
              <a:t>Spanning the broad field of natural sciences concerned with the study of life and living organisms. All majors are housed within the Division of Biological Sciences (except Psychology). The department of Entomology (College of Agriculture and Environmental Sciences) and the </a:t>
            </a:r>
            <a:r>
              <a:rPr lang="en-US" sz="3500" dirty="0" err="1">
                <a:solidFill>
                  <a:schemeClr val="bg1"/>
                </a:solidFill>
                <a:latin typeface="Calibri" panose="020F0502020204030204" pitchFamily="34" charset="0"/>
                <a:cs typeface="Calibri" panose="020F0502020204030204" pitchFamily="34" charset="0"/>
              </a:rPr>
              <a:t>Odum</a:t>
            </a:r>
            <a:r>
              <a:rPr lang="en-US" sz="3500" dirty="0">
                <a:solidFill>
                  <a:schemeClr val="bg1"/>
                </a:solidFill>
                <a:latin typeface="Calibri" panose="020F0502020204030204" pitchFamily="34" charset="0"/>
                <a:cs typeface="Calibri" panose="020F0502020204030204" pitchFamily="34" charset="0"/>
              </a:rPr>
              <a:t> School of Ecology also contribute faculty and graduate students towards BIOL course instruction.</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lvl="0" indent="0" eaLnBrk="0" fontAlgn="base" hangingPunct="0">
              <a:spcBef>
                <a:spcPct val="0"/>
              </a:spcBef>
              <a:spcAft>
                <a:spcPct val="0"/>
              </a:spcAft>
              <a:buFontTx/>
              <a:buChar char="•"/>
            </a:pPr>
            <a:r>
              <a:rPr lang="en-US" sz="3500" dirty="0">
                <a:solidFill>
                  <a:schemeClr val="bg1"/>
                </a:solidFill>
                <a:latin typeface="Calibri" panose="020F0502020204030204" pitchFamily="34" charset="0"/>
                <a:cs typeface="Calibri" panose="020F0502020204030204" pitchFamily="34" charset="0"/>
              </a:rPr>
              <a:t>PROGRAMS: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3"/>
              </a:rPr>
              <a:t>Biochemistry and Molecular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4"/>
              </a:rPr>
              <a:t>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5"/>
              </a:rPr>
              <a:t>Cellular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6"/>
              </a:rPr>
              <a:t>Genetics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7"/>
              </a:rPr>
              <a:t>Microbiology (Also Offered at Griffin)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8"/>
              </a:rPr>
              <a:t>Plant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sz="3600" dirty="0">
                <a:hlinkClick r:id="rId9"/>
              </a:rPr>
              <a:t>Psychology - B.S.</a:t>
            </a:r>
            <a:endParaRPr lang="en-US" dirty="0">
              <a:solidFill>
                <a:schemeClr val="bg1"/>
              </a:solidFill>
              <a:latin typeface="Calibri" panose="020F0502020204030204" pitchFamily="34" charset="0"/>
              <a:cs typeface="Calibri" panose="020F0502020204030204" pitchFamily="34" charset="0"/>
            </a:endParaRP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54627" y="952500"/>
            <a:ext cx="4865149" cy="7295561"/>
          </a:xfrm>
          <a:prstGeom prst="rect">
            <a:avLst/>
          </a:prstGeom>
        </p:spPr>
      </p:pic>
    </p:spTree>
    <p:extLst>
      <p:ext uri="{BB962C8B-B14F-4D97-AF65-F5344CB8AC3E}">
        <p14:creationId xmlns:p14="http://schemas.microsoft.com/office/powerpoint/2010/main" val="170180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3"/>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6364079"/>
            <a:ext cx="4126735" cy="2360821"/>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108" y="574749"/>
            <a:ext cx="4126735" cy="268753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707949"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Physical &amp; Computational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7949" y="4991100"/>
            <a:ext cx="12169851" cy="3886200"/>
          </a:xfrm>
          <a:prstGeom prst="rect">
            <a:avLst/>
          </a:prstGeom>
        </p:spPr>
        <p:txBody>
          <a:bodyPr numCol="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dirty="0">
                <a:hlinkClick r:id="rId7"/>
              </a:rPr>
              <a:t>Astrophysics - B.S.</a:t>
            </a:r>
            <a:endParaRPr lang="en-US" dirty="0"/>
          </a:p>
          <a:p>
            <a:pPr>
              <a:buClr>
                <a:schemeClr val="bg1"/>
              </a:buClr>
            </a:pPr>
            <a:r>
              <a:rPr lang="en-US" dirty="0">
                <a:hlinkClick r:id="rId8"/>
              </a:rPr>
              <a:t>Atmospheric Sciences - B.S.</a:t>
            </a:r>
            <a:endParaRPr lang="en-US" dirty="0"/>
          </a:p>
          <a:p>
            <a:pPr>
              <a:buClr>
                <a:schemeClr val="bg1"/>
              </a:buClr>
            </a:pPr>
            <a:r>
              <a:rPr lang="en-US" dirty="0">
                <a:hlinkClick r:id="rId9"/>
              </a:rPr>
              <a:t>Chemistry - B.S.</a:t>
            </a:r>
            <a:endParaRPr lang="en-US" dirty="0"/>
          </a:p>
          <a:p>
            <a:pPr>
              <a:buClr>
                <a:schemeClr val="bg1"/>
              </a:buClr>
            </a:pPr>
            <a:r>
              <a:rPr lang="en-US" dirty="0">
                <a:hlinkClick r:id="rId10"/>
              </a:rPr>
              <a:t>Cognitive Science - A.B.</a:t>
            </a:r>
            <a:endParaRPr lang="en-US" dirty="0"/>
          </a:p>
          <a:p>
            <a:pPr>
              <a:buClr>
                <a:schemeClr val="bg1"/>
              </a:buClr>
            </a:pPr>
            <a:r>
              <a:rPr lang="en-US" dirty="0">
                <a:hlinkClick r:id="rId11"/>
              </a:rPr>
              <a:t>Computer Science - B.S.</a:t>
            </a:r>
            <a:endParaRPr lang="en-US" dirty="0"/>
          </a:p>
          <a:p>
            <a:pPr>
              <a:buClr>
                <a:schemeClr val="bg1"/>
              </a:buClr>
            </a:pPr>
            <a:r>
              <a:rPr lang="en-US" dirty="0">
                <a:hlinkClick r:id="rId12"/>
              </a:rPr>
              <a:t>Data Science - B.S.</a:t>
            </a:r>
            <a:endParaRPr lang="en-US" dirty="0"/>
          </a:p>
          <a:p>
            <a:pPr>
              <a:buClr>
                <a:schemeClr val="bg1"/>
              </a:buClr>
            </a:pPr>
            <a:r>
              <a:rPr lang="en-US" dirty="0">
                <a:hlinkClick r:id="rId13"/>
              </a:rPr>
              <a:t>Geography - B.S.</a:t>
            </a:r>
            <a:endParaRPr lang="en-US" dirty="0"/>
          </a:p>
          <a:p>
            <a:pPr>
              <a:buClr>
                <a:schemeClr val="bg1"/>
              </a:buClr>
            </a:pPr>
            <a:r>
              <a:rPr lang="en-US" dirty="0">
                <a:hlinkClick r:id="rId14"/>
              </a:rPr>
              <a:t>Geology - B.S.</a:t>
            </a:r>
            <a:endParaRPr lang="en-US" dirty="0"/>
          </a:p>
          <a:p>
            <a:pPr>
              <a:buClr>
                <a:schemeClr val="bg1"/>
              </a:buClr>
            </a:pPr>
            <a:r>
              <a:rPr lang="en-US" dirty="0">
                <a:hlinkClick r:id="rId15"/>
              </a:rPr>
              <a:t>Mathematics - B.S.</a:t>
            </a:r>
            <a:endParaRPr lang="en-US" dirty="0"/>
          </a:p>
          <a:p>
            <a:pPr>
              <a:buClr>
                <a:schemeClr val="bg1"/>
              </a:buClr>
            </a:pPr>
            <a:r>
              <a:rPr lang="en-US" dirty="0">
                <a:hlinkClick r:id="rId16"/>
              </a:rPr>
              <a:t>Ocean Science - B.S.</a:t>
            </a:r>
            <a:endParaRPr lang="en-US" dirty="0"/>
          </a:p>
          <a:p>
            <a:pPr>
              <a:buClr>
                <a:schemeClr val="bg1"/>
              </a:buClr>
            </a:pPr>
            <a:r>
              <a:rPr lang="en-US" dirty="0">
                <a:hlinkClick r:id="rId17"/>
              </a:rPr>
              <a:t>Physics - B.S.</a:t>
            </a:r>
            <a:endParaRPr lang="en-US" dirty="0"/>
          </a:p>
          <a:p>
            <a:pPr>
              <a:buClr>
                <a:schemeClr val="bg1"/>
              </a:buClr>
            </a:pPr>
            <a:r>
              <a:rPr lang="en-US" dirty="0">
                <a:hlinkClick r:id="rId18"/>
              </a:rPr>
              <a:t>Statistics - B.S.</a:t>
            </a:r>
            <a:endParaRPr lang="en-US"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99A4946-1E9E-4BE4-8707-D99DF2825DDA}"/>
              </a:ext>
            </a:extLst>
          </p:cNvPr>
          <p:cNvSpPr/>
          <p:nvPr/>
        </p:nvSpPr>
        <p:spPr>
          <a:xfrm>
            <a:off x="707948" y="1562100"/>
            <a:ext cx="11484051" cy="2554545"/>
          </a:xfrm>
          <a:prstGeom prst="rect">
            <a:avLst/>
          </a:prstGeom>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Providing a framework for the comprehensive study of the physical world and the chemistry of nature to academic disciplines primarily concerned with numerical methods, the Division of the Physical &amp; Mathematical Sciences comprises six departments offering eleven majors. </a:t>
            </a:r>
          </a:p>
        </p:txBody>
      </p:sp>
      <p:sp>
        <p:nvSpPr>
          <p:cNvPr id="7" name="Rectangle 6">
            <a:extLst>
              <a:ext uri="{FF2B5EF4-FFF2-40B4-BE49-F238E27FC236}">
                <a16:creationId xmlns:a16="http://schemas.microsoft.com/office/drawing/2014/main" id="{D59ACF52-103F-4621-9267-79A885B9C97B}"/>
              </a:ext>
            </a:extLst>
          </p:cNvPr>
          <p:cNvSpPr/>
          <p:nvPr/>
        </p:nvSpPr>
        <p:spPr>
          <a:xfrm>
            <a:off x="707948" y="425392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129061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chemeClr val="accent5">
              <a:lumMod val="75000"/>
            </a:schemeClr>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chemeClr val="accent5">
                  <a:lumMod val="75000"/>
                </a:schemeClr>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4953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Humanities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881939" y="3848100"/>
            <a:ext cx="11723158" cy="5105399"/>
          </a:xfrm>
          <a:prstGeom prst="rect">
            <a:avLst/>
          </a:prstGeom>
        </p:spPr>
        <p:txBody>
          <a:bodyPr numCol="2">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bg1"/>
              </a:buClr>
            </a:pPr>
            <a:r>
              <a:rPr lang="en-US" dirty="0">
                <a:hlinkClick r:id="rId3"/>
              </a:rPr>
              <a:t>African American Studies - A.B.</a:t>
            </a:r>
            <a:endParaRPr lang="en-US" dirty="0"/>
          </a:p>
          <a:p>
            <a:pPr>
              <a:spcBef>
                <a:spcPts val="0"/>
              </a:spcBef>
              <a:buClr>
                <a:schemeClr val="bg1"/>
              </a:buClr>
            </a:pPr>
            <a:r>
              <a:rPr lang="en-US" dirty="0">
                <a:hlinkClick r:id="rId4"/>
              </a:rPr>
              <a:t>Arabic - A.B.</a:t>
            </a:r>
            <a:endParaRPr lang="en-US" dirty="0"/>
          </a:p>
          <a:p>
            <a:pPr>
              <a:spcBef>
                <a:spcPts val="0"/>
              </a:spcBef>
              <a:buClr>
                <a:schemeClr val="bg1"/>
              </a:buClr>
            </a:pPr>
            <a:r>
              <a:rPr lang="en-US" dirty="0">
                <a:hlinkClick r:id="rId5"/>
              </a:rPr>
              <a:t>Asian Languages and Literature - A.B.</a:t>
            </a:r>
            <a:endParaRPr lang="en-US" dirty="0"/>
          </a:p>
          <a:p>
            <a:pPr>
              <a:spcBef>
                <a:spcPts val="0"/>
              </a:spcBef>
              <a:buClr>
                <a:schemeClr val="bg1"/>
              </a:buClr>
            </a:pPr>
            <a:r>
              <a:rPr lang="en-US" dirty="0">
                <a:hlinkClick r:id="rId6"/>
              </a:rPr>
              <a:t>Classics - A.B.</a:t>
            </a:r>
            <a:endParaRPr lang="en-US" dirty="0"/>
          </a:p>
          <a:p>
            <a:pPr>
              <a:spcBef>
                <a:spcPts val="0"/>
              </a:spcBef>
              <a:buClr>
                <a:schemeClr val="bg1"/>
              </a:buClr>
            </a:pPr>
            <a:r>
              <a:rPr lang="en-US" dirty="0">
                <a:hlinkClick r:id="rId7"/>
              </a:rPr>
              <a:t>Cognitive Science - A.B.</a:t>
            </a:r>
            <a:endParaRPr lang="en-US" dirty="0"/>
          </a:p>
          <a:p>
            <a:pPr>
              <a:spcBef>
                <a:spcPts val="0"/>
              </a:spcBef>
              <a:buClr>
                <a:schemeClr val="bg1"/>
              </a:buClr>
            </a:pPr>
            <a:r>
              <a:rPr lang="en-US" dirty="0">
                <a:hlinkClick r:id="rId8"/>
              </a:rPr>
              <a:t>Comparative Literature and Intercultural Studies - A.B.</a:t>
            </a:r>
            <a:endParaRPr lang="en-US" dirty="0"/>
          </a:p>
          <a:p>
            <a:pPr>
              <a:spcBef>
                <a:spcPts val="0"/>
              </a:spcBef>
              <a:buClr>
                <a:schemeClr val="bg1"/>
              </a:buClr>
            </a:pPr>
            <a:r>
              <a:rPr lang="en-US" dirty="0">
                <a:hlinkClick r:id="rId9"/>
              </a:rPr>
              <a:t>English - A.B.</a:t>
            </a:r>
            <a:endParaRPr lang="en-US" dirty="0"/>
          </a:p>
          <a:p>
            <a:pPr>
              <a:spcBef>
                <a:spcPts val="0"/>
              </a:spcBef>
              <a:buClr>
                <a:schemeClr val="bg1"/>
              </a:buClr>
            </a:pPr>
            <a:r>
              <a:rPr lang="en-US" dirty="0">
                <a:hlinkClick r:id="rId10"/>
              </a:rPr>
              <a:t>French - A.B.</a:t>
            </a:r>
            <a:endParaRPr lang="en-US" dirty="0"/>
          </a:p>
          <a:p>
            <a:pPr>
              <a:spcBef>
                <a:spcPts val="0"/>
              </a:spcBef>
              <a:buClr>
                <a:schemeClr val="bg1"/>
              </a:buClr>
            </a:pPr>
            <a:r>
              <a:rPr lang="en-US" dirty="0">
                <a:hlinkClick r:id="rId11"/>
              </a:rPr>
              <a:t>German - A.B.</a:t>
            </a:r>
            <a:endParaRPr lang="en-US" dirty="0">
              <a:hlinkClick r:id="rId12"/>
            </a:endParaRPr>
          </a:p>
          <a:p>
            <a:pPr>
              <a:spcBef>
                <a:spcPts val="0"/>
              </a:spcBef>
              <a:buClr>
                <a:schemeClr val="bg1"/>
              </a:buClr>
            </a:pPr>
            <a:r>
              <a:rPr lang="en-US" dirty="0">
                <a:hlinkClick r:id="rId12"/>
              </a:rPr>
              <a:t>History - A.B.</a:t>
            </a:r>
            <a:endParaRPr lang="en-US" dirty="0"/>
          </a:p>
          <a:p>
            <a:pPr>
              <a:spcBef>
                <a:spcPts val="0"/>
              </a:spcBef>
              <a:buClr>
                <a:schemeClr val="bg1"/>
              </a:buClr>
            </a:pPr>
            <a:r>
              <a:rPr lang="en-US" dirty="0">
                <a:hlinkClick r:id="rId13"/>
              </a:rPr>
              <a:t>Latin American and Caribbean Studies - A.B.</a:t>
            </a:r>
            <a:endParaRPr lang="en-US" dirty="0"/>
          </a:p>
          <a:p>
            <a:pPr>
              <a:spcBef>
                <a:spcPts val="0"/>
              </a:spcBef>
              <a:buClr>
                <a:schemeClr val="bg1"/>
              </a:buClr>
            </a:pPr>
            <a:r>
              <a:rPr lang="en-US" dirty="0">
                <a:hlinkClick r:id="rId14"/>
              </a:rPr>
              <a:t>Linguistics - A.B.</a:t>
            </a:r>
            <a:endParaRPr lang="en-US" dirty="0"/>
          </a:p>
          <a:p>
            <a:pPr>
              <a:spcBef>
                <a:spcPts val="0"/>
              </a:spcBef>
              <a:buClr>
                <a:schemeClr val="bg1"/>
              </a:buClr>
            </a:pPr>
            <a:r>
              <a:rPr lang="en-US" dirty="0">
                <a:hlinkClick r:id="rId15"/>
              </a:rPr>
              <a:t>Philosophy - A.B.</a:t>
            </a:r>
            <a:endParaRPr lang="en-US" dirty="0"/>
          </a:p>
          <a:p>
            <a:pPr>
              <a:spcBef>
                <a:spcPts val="0"/>
              </a:spcBef>
              <a:buClr>
                <a:schemeClr val="bg1"/>
              </a:buClr>
            </a:pPr>
            <a:r>
              <a:rPr lang="en-US" dirty="0">
                <a:hlinkClick r:id="rId16"/>
              </a:rPr>
              <a:t>Religion - A.B.</a:t>
            </a:r>
            <a:endParaRPr lang="en-US" dirty="0"/>
          </a:p>
          <a:p>
            <a:pPr>
              <a:spcBef>
                <a:spcPts val="0"/>
              </a:spcBef>
              <a:buClr>
                <a:schemeClr val="bg1"/>
              </a:buClr>
            </a:pPr>
            <a:r>
              <a:rPr lang="en-US" dirty="0">
                <a:hlinkClick r:id="rId17"/>
              </a:rPr>
              <a:t>Romance Languages - A.B.</a:t>
            </a:r>
            <a:endParaRPr lang="en-US" dirty="0"/>
          </a:p>
          <a:p>
            <a:pPr>
              <a:spcBef>
                <a:spcPts val="0"/>
              </a:spcBef>
              <a:buClr>
                <a:schemeClr val="bg1"/>
              </a:buClr>
            </a:pPr>
            <a:r>
              <a:rPr lang="en-US" dirty="0">
                <a:hlinkClick r:id="rId18"/>
              </a:rPr>
              <a:t>Russian - A.B.</a:t>
            </a:r>
            <a:endParaRPr lang="en-US" dirty="0"/>
          </a:p>
          <a:p>
            <a:pPr>
              <a:spcBef>
                <a:spcPts val="0"/>
              </a:spcBef>
              <a:buClr>
                <a:schemeClr val="bg1"/>
              </a:buClr>
            </a:pPr>
            <a:r>
              <a:rPr lang="en-US" dirty="0">
                <a:hlinkClick r:id="rId19"/>
              </a:rPr>
              <a:t>Spanish - A.B.</a:t>
            </a:r>
            <a:endParaRPr lang="en-US" dirty="0"/>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73641" y="1485901"/>
            <a:ext cx="11723159" cy="18287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bg1"/>
                </a:solidFill>
                <a:latin typeface="Calibri" panose="020F0502020204030204" pitchFamily="34" charset="0"/>
                <a:cs typeface="Calibri" panose="020F0502020204030204" pitchFamily="34" charset="0"/>
              </a:rPr>
              <a:t>Forming the bedrock of human culture from modern languages and literature to philosophy and religion, the Division of the Humanities comprises eight departments, and a host of concentrations and majors with more than 2,000 students from around the world enrolled in our AB, MA and PhD programs.</a:t>
            </a: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13393" y="1057856"/>
            <a:ext cx="4876657" cy="7312818"/>
          </a:xfrm>
          <a:prstGeom prst="rect">
            <a:avLst/>
          </a:prstGeom>
        </p:spPr>
      </p:pic>
      <p:sp>
        <p:nvSpPr>
          <p:cNvPr id="5" name="Rectangle 4">
            <a:extLst>
              <a:ext uri="{FF2B5EF4-FFF2-40B4-BE49-F238E27FC236}">
                <a16:creationId xmlns:a16="http://schemas.microsoft.com/office/drawing/2014/main" id="{C5F1FDC6-0649-4432-A9BC-872C2612DBE3}"/>
              </a:ext>
            </a:extLst>
          </p:cNvPr>
          <p:cNvSpPr/>
          <p:nvPr/>
        </p:nvSpPr>
        <p:spPr>
          <a:xfrm>
            <a:off x="773641" y="3314700"/>
            <a:ext cx="1998945" cy="523220"/>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75766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2940"/>
            <a:ext cx="4126735" cy="275115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1241"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Social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827134" y="1714500"/>
            <a:ext cx="12524278" cy="20514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Investigating society and the relationships among individuals within a society, the Division of the Social Sciences is comprised of branches of knowledge reaching from the Age of the Enlightenment into the 21st century of human activity and existence.</a:t>
            </a:r>
          </a:p>
        </p:txBody>
      </p:sp>
      <p:sp>
        <p:nvSpPr>
          <p:cNvPr id="5" name="Rectangle 4">
            <a:extLst>
              <a:ext uri="{FF2B5EF4-FFF2-40B4-BE49-F238E27FC236}">
                <a16:creationId xmlns:a16="http://schemas.microsoft.com/office/drawing/2014/main" id="{358C436B-5D59-4BEA-BA01-074D8A337E52}"/>
              </a:ext>
            </a:extLst>
          </p:cNvPr>
          <p:cNvSpPr/>
          <p:nvPr/>
        </p:nvSpPr>
        <p:spPr>
          <a:xfrm>
            <a:off x="810722" y="406438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
        <p:nvSpPr>
          <p:cNvPr id="7" name="Rectangle 6">
            <a:extLst>
              <a:ext uri="{FF2B5EF4-FFF2-40B4-BE49-F238E27FC236}">
                <a16:creationId xmlns:a16="http://schemas.microsoft.com/office/drawing/2014/main" id="{D1BC4391-F383-418B-8566-282718548D3A}"/>
              </a:ext>
            </a:extLst>
          </p:cNvPr>
          <p:cNvSpPr/>
          <p:nvPr/>
        </p:nvSpPr>
        <p:spPr>
          <a:xfrm>
            <a:off x="789881" y="5176162"/>
            <a:ext cx="12036658" cy="4031873"/>
          </a:xfrm>
          <a:prstGeom prst="rect">
            <a:avLst/>
          </a:prstGeom>
        </p:spPr>
        <p:txBody>
          <a:bodyPr wrap="square" numCol="2">
            <a:spAutoFit/>
          </a:bodyPr>
          <a:lstStyle/>
          <a:p>
            <a:pPr marL="465138" indent="-349250">
              <a:buClr>
                <a:schemeClr val="bg1"/>
              </a:buClr>
              <a:buFont typeface="Arial" panose="020B0604020202020204" pitchFamily="34" charset="0"/>
              <a:buChar char="•"/>
            </a:pPr>
            <a:r>
              <a:rPr lang="en-US" sz="3200" dirty="0">
                <a:hlinkClick r:id="rId6"/>
              </a:rPr>
              <a:t>African American Studies - A.B.</a:t>
            </a:r>
            <a:endParaRPr lang="en-US" sz="3200" dirty="0">
              <a:hlinkClick r:id="rId7"/>
            </a:endParaRPr>
          </a:p>
          <a:p>
            <a:pPr marL="465138" indent="-349250">
              <a:buClr>
                <a:schemeClr val="bg1"/>
              </a:buClr>
              <a:buFont typeface="Arial" panose="020B0604020202020204" pitchFamily="34" charset="0"/>
              <a:buChar char="•"/>
            </a:pPr>
            <a:r>
              <a:rPr lang="en-US" sz="3200" dirty="0">
                <a:hlinkClick r:id="rId7"/>
              </a:rPr>
              <a:t>Anthropology - A.B.</a:t>
            </a:r>
            <a:endParaRPr lang="en-US" sz="3200" dirty="0"/>
          </a:p>
          <a:p>
            <a:pPr marL="465138" indent="-349250">
              <a:buClr>
                <a:schemeClr val="bg1"/>
              </a:buClr>
              <a:buFont typeface="Arial" panose="020B0604020202020204" pitchFamily="34" charset="0"/>
              <a:buChar char="•"/>
            </a:pPr>
            <a:r>
              <a:rPr lang="en-US" sz="3200" dirty="0">
                <a:hlinkClick r:id="rId8"/>
              </a:rPr>
              <a:t>Cognitive Science - A.B.</a:t>
            </a:r>
            <a:endParaRPr lang="en-US" sz="3200" dirty="0"/>
          </a:p>
          <a:p>
            <a:pPr marL="465138" indent="-349250">
              <a:buClr>
                <a:schemeClr val="bg1"/>
              </a:buClr>
              <a:buFont typeface="Arial" panose="020B0604020202020204" pitchFamily="34" charset="0"/>
              <a:buChar char="•"/>
            </a:pPr>
            <a:r>
              <a:rPr lang="en-US" sz="3200" dirty="0">
                <a:hlinkClick r:id="rId9"/>
              </a:rPr>
              <a:t>Communication Studies - A.B.</a:t>
            </a:r>
            <a:endParaRPr lang="en-US" sz="3200" dirty="0"/>
          </a:p>
          <a:p>
            <a:pPr marL="465138" indent="-349250">
              <a:buClr>
                <a:schemeClr val="bg1"/>
              </a:buClr>
              <a:buFont typeface="Arial" panose="020B0604020202020204" pitchFamily="34" charset="0"/>
              <a:buChar char="•"/>
            </a:pPr>
            <a:r>
              <a:rPr lang="en-US" sz="3200" dirty="0">
                <a:hlinkClick r:id="rId10"/>
              </a:rPr>
              <a:t>Criminal Justice - A.B.</a:t>
            </a:r>
            <a:endParaRPr lang="en-US" sz="3200" dirty="0"/>
          </a:p>
          <a:p>
            <a:pPr marL="465138" indent="-349250">
              <a:buClr>
                <a:schemeClr val="bg1"/>
              </a:buClr>
              <a:buFont typeface="Arial" panose="020B0604020202020204" pitchFamily="34" charset="0"/>
              <a:buChar char="•"/>
            </a:pPr>
            <a:r>
              <a:rPr lang="en-US" sz="3200" dirty="0">
                <a:hlinkClick r:id="rId11"/>
              </a:rPr>
              <a:t>Geography - A.B.</a:t>
            </a:r>
            <a:endParaRPr lang="en-US" sz="3200" dirty="0"/>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r>
              <a:rPr lang="en-US" sz="3200" dirty="0">
                <a:hlinkClick r:id="rId12"/>
              </a:rPr>
              <a:t>Latin American and Caribbean Studies - A.B.</a:t>
            </a:r>
            <a:endParaRPr lang="en-US" sz="3200" dirty="0"/>
          </a:p>
          <a:p>
            <a:pPr marL="465138" indent="-349250">
              <a:buClr>
                <a:schemeClr val="bg1"/>
              </a:buClr>
              <a:buFont typeface="Arial" panose="020B0604020202020204" pitchFamily="34" charset="0"/>
              <a:buChar char="•"/>
            </a:pPr>
            <a:r>
              <a:rPr lang="en-US" sz="3200" dirty="0">
                <a:hlinkClick r:id="rId13"/>
              </a:rPr>
              <a:t>Psychology - B.S.</a:t>
            </a:r>
            <a:endParaRPr lang="en-US" sz="3200" dirty="0"/>
          </a:p>
          <a:p>
            <a:pPr marL="465138" indent="-349250">
              <a:buClr>
                <a:schemeClr val="bg1"/>
              </a:buClr>
              <a:buFont typeface="Arial" panose="020B0604020202020204" pitchFamily="34" charset="0"/>
              <a:buChar char="•"/>
            </a:pPr>
            <a:r>
              <a:rPr lang="en-US" sz="3200" dirty="0">
                <a:hlinkClick r:id="rId14"/>
              </a:rPr>
              <a:t>Sociology - A.B.</a:t>
            </a:r>
            <a:endParaRPr lang="en-US" sz="3200" dirty="0"/>
          </a:p>
          <a:p>
            <a:pPr marL="465138" indent="-349250">
              <a:buClr>
                <a:schemeClr val="bg1"/>
              </a:buClr>
              <a:buFont typeface="Arial" panose="020B0604020202020204" pitchFamily="34" charset="0"/>
              <a:buChar char="•"/>
            </a:pPr>
            <a:r>
              <a:rPr lang="en-US" sz="3200" dirty="0">
                <a:hlinkClick r:id="rId15"/>
              </a:rPr>
              <a:t>Women's Studies - A.B</a:t>
            </a:r>
            <a:endParaRPr lang="en-US" sz="3200" dirty="0"/>
          </a:p>
        </p:txBody>
      </p:sp>
    </p:spTree>
    <p:extLst>
      <p:ext uri="{BB962C8B-B14F-4D97-AF65-F5344CB8AC3E}">
        <p14:creationId xmlns:p14="http://schemas.microsoft.com/office/powerpoint/2010/main" val="259154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3158"/>
            <a:ext cx="4126735" cy="2749526"/>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833513" y="748848"/>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Fine Arts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1143000" y="4714264"/>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1143000" y="2013062"/>
            <a:ext cx="11887200" cy="27494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Connecting our campus community with a wide variety of cultural programming, the Fine and Performing Arts boasts of a legacy of opportunity for student-artists and audiences.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PROGRAMS:</a:t>
            </a:r>
          </a:p>
        </p:txBody>
      </p:sp>
      <p:sp>
        <p:nvSpPr>
          <p:cNvPr id="5" name="Rectangle 4">
            <a:extLst>
              <a:ext uri="{FF2B5EF4-FFF2-40B4-BE49-F238E27FC236}">
                <a16:creationId xmlns:a16="http://schemas.microsoft.com/office/drawing/2014/main" id="{37443C67-3776-40A4-8252-B5EA72C67BF9}"/>
              </a:ext>
            </a:extLst>
          </p:cNvPr>
          <p:cNvSpPr/>
          <p:nvPr/>
        </p:nvSpPr>
        <p:spPr>
          <a:xfrm>
            <a:off x="1143000" y="5144512"/>
            <a:ext cx="11734800" cy="3046988"/>
          </a:xfrm>
          <a:prstGeom prst="rect">
            <a:avLst/>
          </a:prstGeom>
        </p:spPr>
        <p:txBody>
          <a:bodyPr wrap="square">
            <a:spAutoFit/>
          </a:bodyPr>
          <a:lstStyle/>
          <a:p>
            <a:pPr marL="338138" indent="-338138">
              <a:buClr>
                <a:schemeClr val="bg1"/>
              </a:buClr>
              <a:buFont typeface="Arial" panose="020B0604020202020204" pitchFamily="34" charset="0"/>
              <a:buChar char="•"/>
            </a:pPr>
            <a:r>
              <a:rPr lang="en-US" sz="3200" dirty="0">
                <a:hlinkClick r:id="rId6"/>
              </a:rPr>
              <a:t>Art Degrees and Emphases</a:t>
            </a:r>
            <a:r>
              <a:rPr lang="en-US" sz="3200" dirty="0"/>
              <a:t> </a:t>
            </a:r>
            <a:r>
              <a:rPr lang="en-US" sz="3200" dirty="0">
                <a:solidFill>
                  <a:schemeClr val="bg1"/>
                </a:solidFill>
              </a:rPr>
              <a:t>(14 Area of Emphasis Options)</a:t>
            </a:r>
          </a:p>
          <a:p>
            <a:pPr marL="338138" indent="-338138">
              <a:buClr>
                <a:schemeClr val="bg1"/>
              </a:buClr>
              <a:buFont typeface="Arial" panose="020B0604020202020204" pitchFamily="34" charset="0"/>
              <a:buChar char="•"/>
            </a:pPr>
            <a:r>
              <a:rPr lang="en-US" sz="3200" dirty="0">
                <a:hlinkClick r:id="rId7"/>
              </a:rPr>
              <a:t>Dance - A.B.</a:t>
            </a:r>
            <a:endParaRPr lang="en-US" sz="3200" dirty="0"/>
          </a:p>
          <a:p>
            <a:pPr marL="338138" indent="-338138">
              <a:buClr>
                <a:schemeClr val="bg1"/>
              </a:buClr>
              <a:buFont typeface="Arial" panose="020B0604020202020204" pitchFamily="34" charset="0"/>
              <a:buChar char="•"/>
            </a:pPr>
            <a:r>
              <a:rPr lang="en-US" sz="3200" dirty="0">
                <a:hlinkClick r:id="rId8"/>
              </a:rPr>
              <a:t>Dance - B.F.A.</a:t>
            </a:r>
            <a:endParaRPr lang="en-US" sz="3200" dirty="0"/>
          </a:p>
          <a:p>
            <a:pPr marL="338138" indent="-338138">
              <a:buClr>
                <a:schemeClr val="bg1"/>
              </a:buClr>
              <a:buFont typeface="Arial" panose="020B0604020202020204" pitchFamily="34" charset="0"/>
              <a:buChar char="•"/>
            </a:pPr>
            <a:r>
              <a:rPr lang="en-US" sz="3200" dirty="0">
                <a:hlinkClick r:id="rId9"/>
              </a:rPr>
              <a:t>Film Studies - A.B.</a:t>
            </a:r>
            <a:endParaRPr lang="en-US" sz="3200" dirty="0"/>
          </a:p>
          <a:p>
            <a:pPr marL="338138" indent="-338138">
              <a:buClr>
                <a:schemeClr val="bg1"/>
              </a:buClr>
              <a:buFont typeface="Arial" panose="020B0604020202020204" pitchFamily="34" charset="0"/>
              <a:buChar char="•"/>
            </a:pPr>
            <a:r>
              <a:rPr lang="en-US" sz="3200" dirty="0">
                <a:hlinkClick r:id="rId10"/>
              </a:rPr>
              <a:t>Music Degrees</a:t>
            </a:r>
            <a:r>
              <a:rPr lang="en-US" sz="3200" dirty="0"/>
              <a:t> </a:t>
            </a:r>
            <a:r>
              <a:rPr lang="en-US" sz="3200" dirty="0">
                <a:solidFill>
                  <a:schemeClr val="bg1"/>
                </a:solidFill>
              </a:rPr>
              <a:t>(6 Degree Options, 20 Instrument Emphases)</a:t>
            </a:r>
            <a:endParaRPr lang="en-US" sz="3200" dirty="0"/>
          </a:p>
          <a:p>
            <a:pPr marL="338138" indent="-338138">
              <a:buClr>
                <a:schemeClr val="bg1"/>
              </a:buClr>
              <a:buFont typeface="Arial" panose="020B0604020202020204" pitchFamily="34" charset="0"/>
              <a:buChar char="•"/>
            </a:pPr>
            <a:r>
              <a:rPr lang="en-US" sz="3200" dirty="0">
                <a:hlinkClick r:id="rId11"/>
              </a:rPr>
              <a:t>Theatre - A.B.</a:t>
            </a:r>
            <a:endParaRPr lang="en-US" sz="3200" dirty="0"/>
          </a:p>
        </p:txBody>
      </p:sp>
    </p:spTree>
    <p:extLst>
      <p:ext uri="{BB962C8B-B14F-4D97-AF65-F5344CB8AC3E}">
        <p14:creationId xmlns:p14="http://schemas.microsoft.com/office/powerpoint/2010/main" val="298537718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678</TotalTime>
  <Words>1399</Words>
  <Application>Microsoft Office PowerPoint</Application>
  <PresentationFormat>Custom</PresentationFormat>
  <Paragraphs>177</Paragraphs>
  <Slides>23</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Wingdings</vt:lpstr>
      <vt:lpstr>Arial</vt:lpstr>
      <vt:lpstr>Rockwell</vt:lpstr>
      <vt:lpstr>Century Gothic</vt:lpstr>
      <vt:lpstr>Calibri</vt:lpstr>
      <vt:lpstr>Wingdings 3</vt:lpstr>
      <vt:lpstr>Rockwell Condensed</vt:lpstr>
      <vt:lpstr>Office Theme</vt:lpstr>
      <vt:lpstr>Ion</vt:lpstr>
      <vt:lpstr>Wood Type</vt:lpstr>
      <vt:lpstr>PowerPoint Presentation</vt:lpstr>
      <vt:lpstr>It’s a Different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Resources</vt:lpstr>
      <vt:lpstr>UGA Career Center!</vt:lpstr>
      <vt:lpstr>PowerPoint Presentation</vt:lpstr>
      <vt:lpstr>And lastly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Umesh Yogesh Patel</dc:creator>
  <cp:lastModifiedBy>Jonathon Hanna</cp:lastModifiedBy>
  <cp:revision>72</cp:revision>
  <dcterms:created xsi:type="dcterms:W3CDTF">2006-08-16T00:00:00Z</dcterms:created>
  <dcterms:modified xsi:type="dcterms:W3CDTF">2023-09-07T15:50:40Z</dcterms:modified>
  <dc:identifier>DADzpNCIS58</dc:identifier>
</cp:coreProperties>
</file>